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63" r:id="rId3"/>
    <p:sldId id="264" r:id="rId5"/>
    <p:sldId id="265" r:id="rId6"/>
    <p:sldId id="284" r:id="rId7"/>
    <p:sldId id="285" r:id="rId8"/>
    <p:sldId id="267" r:id="rId9"/>
    <p:sldId id="286" r:id="rId10"/>
    <p:sldId id="266" r:id="rId11"/>
    <p:sldId id="287" r:id="rId12"/>
    <p:sldId id="273" r:id="rId13"/>
    <p:sldId id="337" r:id="rId14"/>
    <p:sldId id="353" r:id="rId15"/>
    <p:sldId id="305" r:id="rId16"/>
    <p:sldId id="272" r:id="rId17"/>
    <p:sldId id="274" r:id="rId18"/>
    <p:sldId id="270" r:id="rId19"/>
    <p:sldId id="275" r:id="rId20"/>
    <p:sldId id="276" r:id="rId21"/>
    <p:sldId id="288" r:id="rId22"/>
    <p:sldId id="289" r:id="rId23"/>
    <p:sldId id="271" r:id="rId24"/>
    <p:sldId id="278" r:id="rId25"/>
    <p:sldId id="279" r:id="rId26"/>
    <p:sldId id="280" r:id="rId27"/>
    <p:sldId id="281"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showPr>
  <p:clrMru>
    <a:srgbClr val="122041"/>
    <a:srgbClr val="D9D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C107C2-CAAF-40B4-956B-0C35C97DB57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C107C2-CAAF-40B4-956B-0C35C97DB57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C107C2-CAAF-40B4-956B-0C35C97DB57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C107C2-CAAF-40B4-956B-0C35C97DB57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FDAFE0E-F9F5-483F-B8FE-B1E3773D4B5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10.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tags" Target="../tags/tag12.xml"/><Relationship Id="rId2" Type="http://schemas.openxmlformats.org/officeDocument/2006/relationships/image" Target="../media/image21.png"/><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tags" Target="../tags/tag5.xml"/><Relationship Id="rId2" Type="http://schemas.openxmlformats.org/officeDocument/2006/relationships/image" Target="../media/image5.png"/><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75796">
            <a:off x="2307764" y="152393"/>
            <a:ext cx="6995893" cy="6995893"/>
          </a:xfrm>
          <a:prstGeom prst="rect">
            <a:avLst/>
          </a:prstGeom>
        </p:spPr>
      </p:pic>
      <p:sp>
        <p:nvSpPr>
          <p:cNvPr id="2" name="文本框 1"/>
          <p:cNvSpPr txBox="1"/>
          <p:nvPr/>
        </p:nvSpPr>
        <p:spPr>
          <a:xfrm>
            <a:off x="4767438" y="925342"/>
            <a:ext cx="3193143" cy="2646045"/>
          </a:xfrm>
          <a:prstGeom prst="rect">
            <a:avLst/>
          </a:prstGeom>
          <a:noFill/>
        </p:spPr>
        <p:txBody>
          <a:bodyPr wrap="square" rtlCol="0">
            <a:spAutoFit/>
          </a:bodyPr>
          <a:lstStyle/>
          <a:p>
            <a:r>
              <a:rPr lang="en-US" altLang="zh-CN" sz="16600" dirty="0">
                <a:gradFill>
                  <a:gsLst>
                    <a:gs pos="0">
                      <a:schemeClr val="accent1">
                        <a:lumMod val="5000"/>
                        <a:lumOff val="95000"/>
                      </a:schemeClr>
                    </a:gs>
                    <a:gs pos="0">
                      <a:srgbClr val="4BD7FF"/>
                    </a:gs>
                    <a:gs pos="100000">
                      <a:srgbClr val="1B82FF"/>
                    </a:gs>
                  </a:gsLst>
                  <a:lin ang="5400000" scaled="1"/>
                </a:gradFill>
                <a:cs typeface="+mn-ea"/>
                <a:sym typeface="+mn-lt"/>
              </a:rPr>
              <a:t>01</a:t>
            </a:r>
            <a:endParaRPr lang="zh-CN" altLang="en-US" sz="16600" dirty="0">
              <a:gradFill>
                <a:gsLst>
                  <a:gs pos="0">
                    <a:schemeClr val="accent1">
                      <a:lumMod val="5000"/>
                      <a:lumOff val="95000"/>
                    </a:schemeClr>
                  </a:gs>
                  <a:gs pos="0">
                    <a:srgbClr val="4BD7FF"/>
                  </a:gs>
                  <a:gs pos="100000">
                    <a:srgbClr val="1B82FF"/>
                  </a:gs>
                </a:gsLst>
                <a:lin ang="5400000" scaled="1"/>
              </a:gradFill>
              <a:cs typeface="+mn-ea"/>
              <a:sym typeface="+mn-lt"/>
            </a:endParaRPr>
          </a:p>
        </p:txBody>
      </p:sp>
      <p:grpSp>
        <p:nvGrpSpPr>
          <p:cNvPr id="69" name="组合 68"/>
          <p:cNvGrpSpPr/>
          <p:nvPr/>
        </p:nvGrpSpPr>
        <p:grpSpPr>
          <a:xfrm>
            <a:off x="4628147" y="3131543"/>
            <a:ext cx="2935705" cy="1202070"/>
            <a:chOff x="4602496" y="2705479"/>
            <a:chExt cx="2935705" cy="1202070"/>
          </a:xfrm>
          <a:solidFill>
            <a:srgbClr val="122041"/>
          </a:solidFill>
        </p:grpSpPr>
        <p:sp>
          <p:nvSpPr>
            <p:cNvPr id="70" name="文本框 69"/>
            <p:cNvSpPr txBox="1"/>
            <p:nvPr/>
          </p:nvSpPr>
          <p:spPr>
            <a:xfrm>
              <a:off x="4720109" y="2942396"/>
              <a:ext cx="2790592" cy="645160"/>
            </a:xfrm>
            <a:prstGeom prst="rect">
              <a:avLst/>
            </a:prstGeom>
            <a:grpFill/>
          </p:spPr>
          <p:txBody>
            <a:bodyPr wrap="square" rtlCol="0">
              <a:spAutoFit/>
            </a:bodyPr>
            <a:lstStyle/>
            <a:p>
              <a:pPr algn="ct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企业</a:t>
              </a: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入驻</a:t>
              </a:r>
              <a:endPar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endParaRPr>
            </a:p>
          </p:txBody>
        </p:sp>
        <p:cxnSp>
          <p:nvCxnSpPr>
            <p:cNvPr id="72" name="直接连接符 71"/>
            <p:cNvCxnSpPr/>
            <p:nvPr/>
          </p:nvCxnSpPr>
          <p:spPr>
            <a:xfrm>
              <a:off x="4602496" y="2705479"/>
              <a:ext cx="2935705" cy="0"/>
            </a:xfrm>
            <a:prstGeom prst="line">
              <a:avLst/>
            </a:prstGeom>
            <a:grpFill/>
            <a:ln>
              <a:gradFill>
                <a:gsLst>
                  <a:gs pos="0">
                    <a:srgbClr val="1B82FF"/>
                  </a:gs>
                  <a:gs pos="100000">
                    <a:srgbClr val="4BD7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602496" y="3907549"/>
              <a:ext cx="2935705" cy="0"/>
            </a:xfrm>
            <a:prstGeom prst="line">
              <a:avLst/>
            </a:prstGeom>
            <a:grpFill/>
            <a:ln>
              <a:gradFill>
                <a:gsLst>
                  <a:gs pos="0">
                    <a:schemeClr val="accent1">
                      <a:lumMod val="5000"/>
                      <a:lumOff val="95000"/>
                    </a:schemeClr>
                  </a:gs>
                  <a:gs pos="0">
                    <a:srgbClr val="4BD7FF"/>
                  </a:gs>
                  <a:gs pos="100000">
                    <a:srgbClr val="1B82FF"/>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500" fill="hold"/>
                                        <p:tgtEl>
                                          <p:spTgt spid="69"/>
                                        </p:tgtEl>
                                        <p:attrNameLst>
                                          <p:attrName>ppt_x</p:attrName>
                                        </p:attrNameLst>
                                      </p:cBhvr>
                                      <p:tavLst>
                                        <p:tav tm="0">
                                          <p:val>
                                            <p:strVal val="#ppt_x"/>
                                          </p:val>
                                        </p:tav>
                                        <p:tav tm="100000">
                                          <p:val>
                                            <p:strVal val="#ppt_x"/>
                                          </p:val>
                                        </p:tav>
                                      </p:tavLst>
                                    </p:anim>
                                    <p:anim calcmode="lin" valueType="num">
                                      <p:cBhvr additive="base">
                                        <p:cTn id="1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75796">
            <a:off x="2307764" y="152393"/>
            <a:ext cx="6995893" cy="6995893"/>
          </a:xfrm>
          <a:prstGeom prst="rect">
            <a:avLst/>
          </a:prstGeom>
        </p:spPr>
      </p:pic>
      <p:sp>
        <p:nvSpPr>
          <p:cNvPr id="2" name="文本框 1"/>
          <p:cNvSpPr txBox="1"/>
          <p:nvPr/>
        </p:nvSpPr>
        <p:spPr>
          <a:xfrm>
            <a:off x="4855573" y="1003461"/>
            <a:ext cx="3193143" cy="2646045"/>
          </a:xfrm>
          <a:prstGeom prst="rect">
            <a:avLst/>
          </a:prstGeom>
          <a:noFill/>
        </p:spPr>
        <p:txBody>
          <a:bodyPr wrap="square" rtlCol="0">
            <a:spAutoFit/>
          </a:bodyPr>
          <a:lstStyle/>
          <a:p>
            <a:r>
              <a:rPr lang="en-US" altLang="zh-CN" sz="16600" dirty="0">
                <a:gradFill>
                  <a:gsLst>
                    <a:gs pos="0">
                      <a:schemeClr val="accent1">
                        <a:lumMod val="5000"/>
                        <a:lumOff val="95000"/>
                      </a:schemeClr>
                    </a:gs>
                    <a:gs pos="0">
                      <a:srgbClr val="4BD7FF"/>
                    </a:gs>
                    <a:gs pos="100000">
                      <a:srgbClr val="1B82FF"/>
                    </a:gs>
                  </a:gsLst>
                  <a:lin ang="5400000" scaled="1"/>
                </a:gradFill>
                <a:cs typeface="+mn-ea"/>
                <a:sym typeface="+mn-lt"/>
              </a:rPr>
              <a:t>02</a:t>
            </a:r>
            <a:endParaRPr lang="zh-CN" altLang="en-US" sz="16600" dirty="0">
              <a:gradFill>
                <a:gsLst>
                  <a:gs pos="0">
                    <a:schemeClr val="accent1">
                      <a:lumMod val="5000"/>
                      <a:lumOff val="95000"/>
                    </a:schemeClr>
                  </a:gs>
                  <a:gs pos="0">
                    <a:srgbClr val="4BD7FF"/>
                  </a:gs>
                  <a:gs pos="100000">
                    <a:srgbClr val="1B82FF"/>
                  </a:gs>
                </a:gsLst>
                <a:lin ang="5400000" scaled="1"/>
              </a:gradFill>
              <a:cs typeface="+mn-ea"/>
              <a:sym typeface="+mn-lt"/>
            </a:endParaRPr>
          </a:p>
        </p:txBody>
      </p:sp>
      <p:grpSp>
        <p:nvGrpSpPr>
          <p:cNvPr id="69" name="组合 68"/>
          <p:cNvGrpSpPr/>
          <p:nvPr/>
        </p:nvGrpSpPr>
        <p:grpSpPr>
          <a:xfrm>
            <a:off x="4628147" y="3186629"/>
            <a:ext cx="3420110" cy="1202070"/>
            <a:chOff x="4602496" y="2705479"/>
            <a:chExt cx="3420110" cy="1202070"/>
          </a:xfrm>
          <a:solidFill>
            <a:srgbClr val="122041"/>
          </a:solidFill>
        </p:grpSpPr>
        <p:sp>
          <p:nvSpPr>
            <p:cNvPr id="70" name="文本框 69"/>
            <p:cNvSpPr txBox="1"/>
            <p:nvPr/>
          </p:nvSpPr>
          <p:spPr>
            <a:xfrm>
              <a:off x="4733941" y="2915029"/>
              <a:ext cx="3288665" cy="645160"/>
            </a:xfrm>
            <a:prstGeom prst="rect">
              <a:avLst/>
            </a:prstGeom>
            <a:grpFill/>
          </p:spPr>
          <p:txBody>
            <a:bodyPr wrap="square" rtlCol="0">
              <a:spAutoFit/>
            </a:bodyPr>
            <a:lstStyle/>
            <a:p>
              <a:pPr algn="ct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上传授权</a:t>
              </a: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书</a:t>
              </a:r>
              <a:endPar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endParaRPr>
            </a:p>
          </p:txBody>
        </p:sp>
        <p:cxnSp>
          <p:nvCxnSpPr>
            <p:cNvPr id="72" name="直接连接符 71"/>
            <p:cNvCxnSpPr/>
            <p:nvPr/>
          </p:nvCxnSpPr>
          <p:spPr>
            <a:xfrm>
              <a:off x="4602496" y="2705479"/>
              <a:ext cx="2935705" cy="0"/>
            </a:xfrm>
            <a:prstGeom prst="line">
              <a:avLst/>
            </a:prstGeom>
            <a:grpFill/>
            <a:ln>
              <a:gradFill>
                <a:gsLst>
                  <a:gs pos="0">
                    <a:srgbClr val="1B82FF"/>
                  </a:gs>
                  <a:gs pos="100000">
                    <a:srgbClr val="4BD7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602496" y="3907549"/>
              <a:ext cx="2935705" cy="0"/>
            </a:xfrm>
            <a:prstGeom prst="line">
              <a:avLst/>
            </a:prstGeom>
            <a:grpFill/>
            <a:ln>
              <a:gradFill>
                <a:gsLst>
                  <a:gs pos="0">
                    <a:schemeClr val="accent1">
                      <a:lumMod val="5000"/>
                      <a:lumOff val="95000"/>
                    </a:schemeClr>
                  </a:gs>
                  <a:gs pos="0">
                    <a:srgbClr val="4BD7FF"/>
                  </a:gs>
                  <a:gs pos="100000">
                    <a:srgbClr val="1B82FF"/>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500" fill="hold"/>
                                        <p:tgtEl>
                                          <p:spTgt spid="69"/>
                                        </p:tgtEl>
                                        <p:attrNameLst>
                                          <p:attrName>ppt_x</p:attrName>
                                        </p:attrNameLst>
                                      </p:cBhvr>
                                      <p:tavLst>
                                        <p:tav tm="0">
                                          <p:val>
                                            <p:strVal val="#ppt_x"/>
                                          </p:val>
                                        </p:tav>
                                        <p:tav tm="100000">
                                          <p:val>
                                            <p:strVal val="#ppt_x"/>
                                          </p:val>
                                        </p:tav>
                                      </p:tavLst>
                                    </p:anim>
                                    <p:anim calcmode="lin" valueType="num">
                                      <p:cBhvr additive="base">
                                        <p:cTn id="1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上传授权</a:t>
              </a:r>
              <a:r>
                <a:rPr lang="zh-CN" altLang="en-US" b="1" dirty="0">
                  <a:solidFill>
                    <a:srgbClr val="4BD7FF"/>
                  </a:solidFill>
                  <a:cs typeface="+mn-ea"/>
                  <a:sym typeface="+mn-lt"/>
                </a:rPr>
                <a:t>书</a:t>
              </a:r>
              <a:endParaRPr lang="zh-CN" altLang="en-US" b="1" dirty="0">
                <a:solidFill>
                  <a:srgbClr val="4BD7FF"/>
                </a:solidFill>
                <a:cs typeface="+mn-ea"/>
                <a:sym typeface="+mn-lt"/>
              </a:endParaRPr>
            </a:p>
          </p:txBody>
        </p:sp>
      </p:grpSp>
      <p:sp>
        <p:nvSpPr>
          <p:cNvPr id="31" name="object 8"/>
          <p:cNvSpPr txBox="1"/>
          <p:nvPr/>
        </p:nvSpPr>
        <p:spPr>
          <a:xfrm>
            <a:off x="353645" y="749231"/>
            <a:ext cx="11100418" cy="461645"/>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a:t>
            </a:r>
            <a:r>
              <a:rPr lang="zh-CN" altLang="en-US" sz="2000" dirty="0">
                <a:solidFill>
                  <a:srgbClr val="4BD7FF"/>
                </a:solidFill>
                <a:cs typeface="+mn-ea"/>
              </a:rPr>
              <a:t>企业绑定成功后，在我的授权页面下载授权书</a:t>
            </a:r>
            <a:r>
              <a:rPr lang="zh-CN" altLang="en-US" sz="2000" dirty="0">
                <a:solidFill>
                  <a:srgbClr val="4BD7FF"/>
                </a:solidFill>
                <a:cs typeface="+mn-ea"/>
              </a:rPr>
              <a:t>模板</a:t>
            </a:r>
            <a:endParaRPr lang="zh-CN" altLang="en-US" sz="2000" dirty="0">
              <a:solidFill>
                <a:srgbClr val="4BD7FF"/>
              </a:solidFill>
              <a:cs typeface="+mn-ea"/>
            </a:endParaRPr>
          </a:p>
        </p:txBody>
      </p:sp>
      <p:pic>
        <p:nvPicPr>
          <p:cNvPr id="3" name="图片 2"/>
          <p:cNvPicPr>
            <a:picLocks noChangeAspect="1"/>
          </p:cNvPicPr>
          <p:nvPr>
            <p:custDataLst>
              <p:tags r:id="rId1"/>
            </p:custDataLst>
          </p:nvPr>
        </p:nvPicPr>
        <p:blipFill>
          <a:blip r:embed="rId2"/>
          <a:stretch>
            <a:fillRect/>
          </a:stretch>
        </p:blipFill>
        <p:spPr>
          <a:xfrm>
            <a:off x="825500" y="1540510"/>
            <a:ext cx="10362565" cy="4848225"/>
          </a:xfrm>
          <a:prstGeom prst="rect">
            <a:avLst/>
          </a:prstGeom>
        </p:spPr>
      </p:pic>
    </p:spTree>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上传授权</a:t>
              </a:r>
              <a:r>
                <a:rPr lang="zh-CN" altLang="en-US" b="1" dirty="0">
                  <a:solidFill>
                    <a:srgbClr val="4BD7FF"/>
                  </a:solidFill>
                  <a:cs typeface="+mn-ea"/>
                  <a:sym typeface="+mn-lt"/>
                </a:rPr>
                <a:t>书</a:t>
              </a:r>
              <a:endParaRPr lang="zh-CN" altLang="en-US" b="1" dirty="0">
                <a:solidFill>
                  <a:srgbClr val="4BD7FF"/>
                </a:solidFill>
                <a:cs typeface="+mn-ea"/>
                <a:sym typeface="+mn-lt"/>
              </a:endParaRPr>
            </a:p>
          </p:txBody>
        </p:sp>
      </p:grpSp>
      <p:sp>
        <p:nvSpPr>
          <p:cNvPr id="31" name="object 8"/>
          <p:cNvSpPr txBox="1"/>
          <p:nvPr/>
        </p:nvSpPr>
        <p:spPr>
          <a:xfrm>
            <a:off x="353645" y="749231"/>
            <a:ext cx="11100418" cy="461645"/>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a:t>
            </a:r>
            <a:r>
              <a:rPr lang="zh-CN" altLang="en-US" sz="2000" dirty="0">
                <a:solidFill>
                  <a:srgbClr val="4BD7FF"/>
                </a:solidFill>
                <a:cs typeface="+mn-ea"/>
              </a:rPr>
              <a:t>把下载的授权书打印出来，签字盖章后上传到平</a:t>
            </a:r>
            <a:r>
              <a:rPr lang="zh-CN" altLang="en-US" sz="2000" dirty="0">
                <a:solidFill>
                  <a:srgbClr val="4BD7FF"/>
                </a:solidFill>
                <a:cs typeface="+mn-ea"/>
              </a:rPr>
              <a:t>台</a:t>
            </a:r>
            <a:endParaRPr lang="zh-CN" altLang="en-US" sz="2000" dirty="0">
              <a:solidFill>
                <a:srgbClr val="4BD7FF"/>
              </a:solidFill>
              <a:cs typeface="+mn-ea"/>
            </a:endParaRPr>
          </a:p>
        </p:txBody>
      </p:sp>
      <p:pic>
        <p:nvPicPr>
          <p:cNvPr id="7" name="图片 6"/>
          <p:cNvPicPr>
            <a:picLocks noChangeAspect="1"/>
          </p:cNvPicPr>
          <p:nvPr/>
        </p:nvPicPr>
        <p:blipFill>
          <a:blip r:embed="rId1"/>
          <a:stretch>
            <a:fillRect/>
          </a:stretch>
        </p:blipFill>
        <p:spPr>
          <a:xfrm>
            <a:off x="1029970" y="1819910"/>
            <a:ext cx="8961755" cy="3560445"/>
          </a:xfrm>
          <a:prstGeom prst="rect">
            <a:avLst/>
          </a:prstGeom>
        </p:spPr>
      </p:pic>
    </p:spTree>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75796">
            <a:off x="2307764" y="152393"/>
            <a:ext cx="6995893" cy="6995893"/>
          </a:xfrm>
          <a:prstGeom prst="rect">
            <a:avLst/>
          </a:prstGeom>
        </p:spPr>
      </p:pic>
      <p:sp>
        <p:nvSpPr>
          <p:cNvPr id="2" name="文本框 1"/>
          <p:cNvSpPr txBox="1"/>
          <p:nvPr/>
        </p:nvSpPr>
        <p:spPr>
          <a:xfrm>
            <a:off x="4855573" y="1003461"/>
            <a:ext cx="3193143" cy="2646045"/>
          </a:xfrm>
          <a:prstGeom prst="rect">
            <a:avLst/>
          </a:prstGeom>
          <a:noFill/>
        </p:spPr>
        <p:txBody>
          <a:bodyPr wrap="square" rtlCol="0">
            <a:spAutoFit/>
          </a:bodyPr>
          <a:lstStyle/>
          <a:p>
            <a:r>
              <a:rPr lang="en-US" altLang="zh-CN" sz="16600" dirty="0">
                <a:gradFill>
                  <a:gsLst>
                    <a:gs pos="0">
                      <a:schemeClr val="accent1">
                        <a:lumMod val="5000"/>
                        <a:lumOff val="95000"/>
                      </a:schemeClr>
                    </a:gs>
                    <a:gs pos="0">
                      <a:srgbClr val="4BD7FF"/>
                    </a:gs>
                    <a:gs pos="100000">
                      <a:srgbClr val="1B82FF"/>
                    </a:gs>
                  </a:gsLst>
                  <a:lin ang="5400000" scaled="1"/>
                </a:gradFill>
                <a:cs typeface="+mn-ea"/>
                <a:sym typeface="+mn-lt"/>
              </a:rPr>
              <a:t>03</a:t>
            </a:r>
            <a:endParaRPr lang="zh-CN" altLang="en-US" sz="16600" dirty="0">
              <a:gradFill>
                <a:gsLst>
                  <a:gs pos="0">
                    <a:schemeClr val="accent1">
                      <a:lumMod val="5000"/>
                      <a:lumOff val="95000"/>
                    </a:schemeClr>
                  </a:gs>
                  <a:gs pos="0">
                    <a:srgbClr val="4BD7FF"/>
                  </a:gs>
                  <a:gs pos="100000">
                    <a:srgbClr val="1B82FF"/>
                  </a:gs>
                </a:gsLst>
                <a:lin ang="5400000" scaled="1"/>
              </a:gradFill>
              <a:cs typeface="+mn-ea"/>
              <a:sym typeface="+mn-lt"/>
            </a:endParaRPr>
          </a:p>
        </p:txBody>
      </p:sp>
      <p:grpSp>
        <p:nvGrpSpPr>
          <p:cNvPr id="69" name="组合 68"/>
          <p:cNvGrpSpPr/>
          <p:nvPr/>
        </p:nvGrpSpPr>
        <p:grpSpPr>
          <a:xfrm>
            <a:off x="4628147" y="3186629"/>
            <a:ext cx="2935705" cy="1408174"/>
            <a:chOff x="4602496" y="2705479"/>
            <a:chExt cx="2935705" cy="1408174"/>
          </a:xfrm>
          <a:solidFill>
            <a:srgbClr val="122041"/>
          </a:solidFill>
        </p:grpSpPr>
        <p:sp>
          <p:nvSpPr>
            <p:cNvPr id="70" name="文本框 69"/>
            <p:cNvSpPr txBox="1"/>
            <p:nvPr/>
          </p:nvSpPr>
          <p:spPr>
            <a:xfrm>
              <a:off x="4733859" y="2914773"/>
              <a:ext cx="2790592" cy="645160"/>
            </a:xfrm>
            <a:prstGeom prst="rect">
              <a:avLst/>
            </a:prstGeom>
            <a:grpFill/>
          </p:spPr>
          <p:txBody>
            <a:bodyPr wrap="square" rtlCol="0">
              <a:spAutoFit/>
            </a:bodyPr>
            <a:lstStyle/>
            <a:p>
              <a:pPr algn="ct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融资申请</a:t>
              </a:r>
              <a:endParaRPr lang="en-US" altLang="zh-CN" sz="3600" b="1" kern="2400" spc="1200" dirty="0">
                <a:gradFill>
                  <a:gsLst>
                    <a:gs pos="0">
                      <a:schemeClr val="accent1">
                        <a:lumMod val="5000"/>
                        <a:lumOff val="95000"/>
                      </a:schemeClr>
                    </a:gs>
                    <a:gs pos="0">
                      <a:srgbClr val="4BD7FF"/>
                    </a:gs>
                    <a:gs pos="100000">
                      <a:srgbClr val="1B82FF"/>
                    </a:gs>
                  </a:gsLst>
                  <a:lin ang="5400000" scaled="1"/>
                </a:gradFill>
                <a:cs typeface="+mn-ea"/>
                <a:sym typeface="+mn-lt"/>
              </a:endParaRPr>
            </a:p>
          </p:txBody>
        </p:sp>
        <p:cxnSp>
          <p:nvCxnSpPr>
            <p:cNvPr id="72" name="直接连接符 71"/>
            <p:cNvCxnSpPr/>
            <p:nvPr/>
          </p:nvCxnSpPr>
          <p:spPr>
            <a:xfrm>
              <a:off x="4602496" y="2705479"/>
              <a:ext cx="2935705" cy="0"/>
            </a:xfrm>
            <a:prstGeom prst="line">
              <a:avLst/>
            </a:prstGeom>
            <a:grpFill/>
            <a:ln>
              <a:gradFill>
                <a:gsLst>
                  <a:gs pos="0">
                    <a:srgbClr val="1B82FF"/>
                  </a:gs>
                  <a:gs pos="100000">
                    <a:srgbClr val="4BD7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602496" y="3907549"/>
              <a:ext cx="2935705" cy="0"/>
            </a:xfrm>
            <a:prstGeom prst="line">
              <a:avLst/>
            </a:prstGeom>
            <a:grpFill/>
            <a:ln>
              <a:gradFill>
                <a:gsLst>
                  <a:gs pos="0">
                    <a:schemeClr val="accent1">
                      <a:lumMod val="5000"/>
                      <a:lumOff val="95000"/>
                    </a:schemeClr>
                  </a:gs>
                  <a:gs pos="0">
                    <a:srgbClr val="4BD7FF"/>
                  </a:gs>
                  <a:gs pos="100000">
                    <a:srgbClr val="1B82FF"/>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500" fill="hold"/>
                                        <p:tgtEl>
                                          <p:spTgt spid="69"/>
                                        </p:tgtEl>
                                        <p:attrNameLst>
                                          <p:attrName>ppt_x</p:attrName>
                                        </p:attrNameLst>
                                      </p:cBhvr>
                                      <p:tavLst>
                                        <p:tav tm="0">
                                          <p:val>
                                            <p:strVal val="#ppt_x"/>
                                          </p:val>
                                        </p:tav>
                                        <p:tav tm="100000">
                                          <p:val>
                                            <p:strVal val="#ppt_x"/>
                                          </p:val>
                                        </p:tav>
                                      </p:tavLst>
                                    </p:anim>
                                    <p:anim calcmode="lin" valueType="num">
                                      <p:cBhvr additive="base">
                                        <p:cTn id="1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15"/>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17593" r="17593"/>
          <a:stretch>
            <a:fillRect/>
          </a:stretch>
        </p:blipFill>
        <p:spPr>
          <a:xfrm>
            <a:off x="-3" y="0"/>
            <a:ext cx="12192000" cy="6858000"/>
          </a:xfrm>
        </p:spPr>
      </p:pic>
      <p:sp>
        <p:nvSpPr>
          <p:cNvPr id="4" name="Rectangle 3"/>
          <p:cNvSpPr/>
          <p:nvPr/>
        </p:nvSpPr>
        <p:spPr>
          <a:xfrm>
            <a:off x="64576" y="-17352"/>
            <a:ext cx="12191999" cy="6867526"/>
          </a:xfrm>
          <a:prstGeom prst="rect">
            <a:avLst/>
          </a:prstGeom>
          <a:solidFill>
            <a:srgbClr val="1220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4BD7FF"/>
              </a:solidFill>
              <a:cs typeface="+mn-ea"/>
              <a:sym typeface="+mn-lt"/>
            </a:endParaRPr>
          </a:p>
        </p:txBody>
      </p:sp>
      <p:sp>
        <p:nvSpPr>
          <p:cNvPr id="1489" name="Shape 1489"/>
          <p:cNvSpPr/>
          <p:nvPr/>
        </p:nvSpPr>
        <p:spPr>
          <a:xfrm rot="2700000">
            <a:off x="3720042" y="-2412768"/>
            <a:ext cx="4751920" cy="4751920"/>
          </a:xfrm>
          <a:prstGeom prst="rect">
            <a:avLst/>
          </a:prstGeom>
          <a:ln w="25400">
            <a:solidFill>
              <a:schemeClr val="accent3">
                <a:alpha val="26000"/>
              </a:schemeClr>
            </a:solidFill>
            <a:miter lim="400000"/>
          </a:ln>
        </p:spPr>
        <p:txBody>
          <a:bodyPr lIns="35719" tIns="35719" rIns="35719" bIns="35719" anchor="ctr"/>
          <a:lstStyle/>
          <a:p>
            <a:pPr>
              <a:defRPr sz="3200">
                <a:solidFill>
                  <a:srgbClr val="FFFFFF"/>
                </a:solidFill>
              </a:defRPr>
            </a:pPr>
            <a:endParaRPr sz="1600">
              <a:cs typeface="+mn-ea"/>
              <a:sym typeface="+mn-lt"/>
            </a:endParaRPr>
          </a:p>
        </p:txBody>
      </p:sp>
      <p:grpSp>
        <p:nvGrpSpPr>
          <p:cNvPr id="12" name="Group 11"/>
          <p:cNvGrpSpPr/>
          <p:nvPr/>
        </p:nvGrpSpPr>
        <p:grpSpPr>
          <a:xfrm>
            <a:off x="413199" y="4548655"/>
            <a:ext cx="2997381" cy="608178"/>
            <a:chOff x="277309" y="4562625"/>
            <a:chExt cx="2997381" cy="608178"/>
          </a:xfrm>
        </p:grpSpPr>
        <p:sp>
          <p:nvSpPr>
            <p:cNvPr id="18" name="Rectangle 17"/>
            <p:cNvSpPr/>
            <p:nvPr/>
          </p:nvSpPr>
          <p:spPr>
            <a:xfrm>
              <a:off x="387884" y="4886323"/>
              <a:ext cx="2776230" cy="284480"/>
            </a:xfrm>
            <a:prstGeom prst="rect">
              <a:avLst/>
            </a:prstGeom>
          </p:spPr>
          <p:txBody>
            <a:bodyPr wrap="square">
              <a:spAutoFit/>
            </a:bodyPr>
            <a:lstStyle/>
            <a:p>
              <a:pPr algn="ctr">
                <a:lnSpc>
                  <a:spcPct val="140000"/>
                </a:lnSpc>
              </a:pPr>
              <a:r>
                <a:rPr lang="zh-CN" altLang="en-US" sz="900" dirty="0">
                  <a:solidFill>
                    <a:srgbClr val="4BD7FF"/>
                  </a:solidFill>
                  <a:cs typeface="+mn-ea"/>
                  <a:sym typeface="+mn-lt"/>
                </a:rPr>
                <a:t>用户通过注册实名之后，</a:t>
              </a:r>
              <a:r>
                <a:rPr lang="zh-CN" altLang="en-US" sz="900" dirty="0">
                  <a:solidFill>
                    <a:srgbClr val="4BD7FF"/>
                  </a:solidFill>
                  <a:cs typeface="+mn-ea"/>
                  <a:sym typeface="+mn-lt"/>
                </a:rPr>
                <a:t>需要绑定企业</a:t>
              </a:r>
              <a:endParaRPr lang="zh-CN" altLang="en-US" sz="900" dirty="0">
                <a:solidFill>
                  <a:srgbClr val="4BD7FF"/>
                </a:solidFill>
                <a:cs typeface="+mn-ea"/>
                <a:sym typeface="+mn-lt"/>
              </a:endParaRPr>
            </a:p>
          </p:txBody>
        </p:sp>
        <p:sp>
          <p:nvSpPr>
            <p:cNvPr id="19" name="Rectangle 18"/>
            <p:cNvSpPr/>
            <p:nvPr/>
          </p:nvSpPr>
          <p:spPr>
            <a:xfrm>
              <a:off x="277309" y="4562625"/>
              <a:ext cx="2997381" cy="386080"/>
            </a:xfrm>
            <a:prstGeom prst="rect">
              <a:avLst/>
            </a:prstGeom>
          </p:spPr>
          <p:txBody>
            <a:bodyPr wrap="square">
              <a:spAutoFit/>
            </a:bodyPr>
            <a:lstStyle/>
            <a:p>
              <a:pPr algn="ctr">
                <a:lnSpc>
                  <a:spcPct val="120000"/>
                </a:lnSpc>
              </a:pPr>
              <a:r>
                <a:rPr lang="zh-CN" altLang="en-US" sz="1600" b="1" dirty="0">
                  <a:solidFill>
                    <a:srgbClr val="4BD7FF"/>
                  </a:solidFill>
                  <a:cs typeface="+mn-ea"/>
                  <a:sym typeface="+mn-lt"/>
                </a:rPr>
                <a:t>绑定企业</a:t>
              </a:r>
              <a:endParaRPr lang="zh-CN" altLang="en-US" sz="1600" b="1" dirty="0">
                <a:solidFill>
                  <a:srgbClr val="4BD7FF"/>
                </a:solidFill>
                <a:cs typeface="+mn-ea"/>
                <a:sym typeface="+mn-lt"/>
              </a:endParaRPr>
            </a:p>
          </p:txBody>
        </p:sp>
      </p:grpSp>
      <p:sp>
        <p:nvSpPr>
          <p:cNvPr id="21" name="TextBox 20"/>
          <p:cNvSpPr txBox="1"/>
          <p:nvPr/>
        </p:nvSpPr>
        <p:spPr>
          <a:xfrm>
            <a:off x="2729458" y="1081920"/>
            <a:ext cx="6619642" cy="646331"/>
          </a:xfrm>
          <a:prstGeom prst="rect">
            <a:avLst/>
          </a:prstGeom>
          <a:noFill/>
        </p:spPr>
        <p:txBody>
          <a:bodyPr wrap="square" rtlCol="0">
            <a:spAutoFit/>
          </a:bodyPr>
          <a:lstStyle/>
          <a:p>
            <a:pPr algn="ctr"/>
            <a:r>
              <a:rPr lang="zh-CN" altLang="en-US" sz="3600" b="1" dirty="0">
                <a:solidFill>
                  <a:srgbClr val="4BD7FF"/>
                </a:solidFill>
                <a:cs typeface="+mn-ea"/>
                <a:sym typeface="+mn-lt"/>
              </a:rPr>
              <a:t>小微企业</a:t>
            </a:r>
            <a:endParaRPr lang="id-ID" sz="3600" b="1" dirty="0">
              <a:solidFill>
                <a:srgbClr val="4BD7FF"/>
              </a:solidFill>
              <a:cs typeface="+mn-ea"/>
              <a:sym typeface="+mn-lt"/>
            </a:endParaRPr>
          </a:p>
        </p:txBody>
      </p:sp>
      <p:sp>
        <p:nvSpPr>
          <p:cNvPr id="22" name="TextBox 21"/>
          <p:cNvSpPr txBox="1"/>
          <p:nvPr/>
        </p:nvSpPr>
        <p:spPr>
          <a:xfrm>
            <a:off x="5639170" y="1872508"/>
            <a:ext cx="800219" cy="276999"/>
          </a:xfrm>
          <a:prstGeom prst="rect">
            <a:avLst/>
          </a:prstGeom>
          <a:noFill/>
        </p:spPr>
        <p:txBody>
          <a:bodyPr wrap="none" rtlCol="0">
            <a:spAutoFit/>
          </a:bodyPr>
          <a:lstStyle/>
          <a:p>
            <a:pPr algn="ctr"/>
            <a:r>
              <a:rPr lang="zh-CN" altLang="en-US" sz="1200" dirty="0">
                <a:solidFill>
                  <a:srgbClr val="4BD7FF"/>
                </a:solidFill>
                <a:cs typeface="+mn-ea"/>
                <a:sym typeface="+mn-lt"/>
              </a:rPr>
              <a:t>业务操作</a:t>
            </a:r>
            <a:endParaRPr lang="id-ID" sz="1200" dirty="0">
              <a:solidFill>
                <a:srgbClr val="4BD7FF"/>
              </a:solidFill>
              <a:cs typeface="+mn-ea"/>
              <a:sym typeface="+mn-lt"/>
            </a:endParaRPr>
          </a:p>
        </p:txBody>
      </p:sp>
      <p:grpSp>
        <p:nvGrpSpPr>
          <p:cNvPr id="10" name="Group 9"/>
          <p:cNvGrpSpPr/>
          <p:nvPr/>
        </p:nvGrpSpPr>
        <p:grpSpPr>
          <a:xfrm>
            <a:off x="4634548" y="4548655"/>
            <a:ext cx="2997381" cy="782542"/>
            <a:chOff x="3215958" y="4562625"/>
            <a:chExt cx="2997381" cy="782542"/>
          </a:xfrm>
        </p:grpSpPr>
        <p:sp>
          <p:nvSpPr>
            <p:cNvPr id="40" name="Rectangle 39"/>
            <p:cNvSpPr/>
            <p:nvPr/>
          </p:nvSpPr>
          <p:spPr>
            <a:xfrm>
              <a:off x="3289346" y="4886323"/>
              <a:ext cx="2776230" cy="458844"/>
            </a:xfrm>
            <a:prstGeom prst="rect">
              <a:avLst/>
            </a:prstGeom>
          </p:spPr>
          <p:txBody>
            <a:bodyPr wrap="square">
              <a:spAutoFit/>
            </a:bodyPr>
            <a:lstStyle/>
            <a:p>
              <a:pPr algn="ctr">
                <a:lnSpc>
                  <a:spcPct val="140000"/>
                </a:lnSpc>
              </a:pPr>
              <a:r>
                <a:rPr lang="zh-CN" altLang="en-US" sz="900" dirty="0">
                  <a:solidFill>
                    <a:srgbClr val="4BD7FF"/>
                  </a:solidFill>
                  <a:cs typeface="+mn-ea"/>
                  <a:sym typeface="+mn-lt"/>
                </a:rPr>
                <a:t>平台贷款专栏，首页推荐、工作台推荐都可以进行金融产品申请，有些需要依据提示完善企业信息</a:t>
              </a:r>
              <a:endParaRPr lang="id-ID" sz="900" dirty="0">
                <a:solidFill>
                  <a:srgbClr val="4BD7FF"/>
                </a:solidFill>
                <a:cs typeface="+mn-ea"/>
                <a:sym typeface="+mn-lt"/>
              </a:endParaRPr>
            </a:p>
          </p:txBody>
        </p:sp>
        <p:sp>
          <p:nvSpPr>
            <p:cNvPr id="41" name="Rectangle 40"/>
            <p:cNvSpPr/>
            <p:nvPr/>
          </p:nvSpPr>
          <p:spPr>
            <a:xfrm>
              <a:off x="3215958" y="4562625"/>
              <a:ext cx="2997381" cy="368755"/>
            </a:xfrm>
            <a:prstGeom prst="rect">
              <a:avLst/>
            </a:prstGeom>
          </p:spPr>
          <p:txBody>
            <a:bodyPr wrap="square">
              <a:spAutoFit/>
            </a:bodyPr>
            <a:lstStyle/>
            <a:p>
              <a:pPr algn="ctr">
                <a:lnSpc>
                  <a:spcPct val="120000"/>
                </a:lnSpc>
              </a:pPr>
              <a:r>
                <a:rPr lang="zh-CN" altLang="en-US" sz="1600" b="1">
                  <a:solidFill>
                    <a:srgbClr val="4BD7FF"/>
                  </a:solidFill>
                  <a:cs typeface="+mn-ea"/>
                  <a:sym typeface="+mn-lt"/>
                </a:rPr>
                <a:t>产品申请</a:t>
              </a:r>
              <a:endParaRPr lang="en-US" altLang="zh-CN" sz="1600" b="1" dirty="0">
                <a:solidFill>
                  <a:srgbClr val="4BD7FF"/>
                </a:solidFill>
                <a:cs typeface="+mn-ea"/>
                <a:sym typeface="+mn-lt"/>
              </a:endParaRPr>
            </a:p>
          </p:txBody>
        </p:sp>
      </p:grpSp>
      <p:grpSp>
        <p:nvGrpSpPr>
          <p:cNvPr id="11" name="Group 10"/>
          <p:cNvGrpSpPr/>
          <p:nvPr/>
        </p:nvGrpSpPr>
        <p:grpSpPr>
          <a:xfrm>
            <a:off x="8806479" y="4581675"/>
            <a:ext cx="2997381" cy="782542"/>
            <a:chOff x="6029376" y="4562625"/>
            <a:chExt cx="2997381" cy="782542"/>
          </a:xfrm>
        </p:grpSpPr>
        <p:sp>
          <p:nvSpPr>
            <p:cNvPr id="42" name="Rectangle 41"/>
            <p:cNvSpPr/>
            <p:nvPr/>
          </p:nvSpPr>
          <p:spPr>
            <a:xfrm>
              <a:off x="6139951" y="4886323"/>
              <a:ext cx="2776230" cy="458844"/>
            </a:xfrm>
            <a:prstGeom prst="rect">
              <a:avLst/>
            </a:prstGeom>
          </p:spPr>
          <p:txBody>
            <a:bodyPr wrap="square">
              <a:spAutoFit/>
            </a:bodyPr>
            <a:lstStyle/>
            <a:p>
              <a:pPr algn="ctr">
                <a:lnSpc>
                  <a:spcPct val="140000"/>
                </a:lnSpc>
              </a:pPr>
              <a:r>
                <a:rPr lang="zh-CN" altLang="en-US" sz="900" dirty="0">
                  <a:solidFill>
                    <a:srgbClr val="4BD7FF"/>
                  </a:solidFill>
                  <a:cs typeface="+mn-ea"/>
                  <a:sym typeface="+mn-lt"/>
                </a:rPr>
                <a:t>企业可以直接发布融资需求，平台所有银行客户经理进行需求查看受理</a:t>
              </a:r>
              <a:endParaRPr lang="id-ID" sz="900" dirty="0">
                <a:solidFill>
                  <a:srgbClr val="4BD7FF"/>
                </a:solidFill>
                <a:cs typeface="+mn-ea"/>
                <a:sym typeface="+mn-lt"/>
              </a:endParaRPr>
            </a:p>
          </p:txBody>
        </p:sp>
        <p:sp>
          <p:nvSpPr>
            <p:cNvPr id="43" name="Rectangle 42"/>
            <p:cNvSpPr/>
            <p:nvPr/>
          </p:nvSpPr>
          <p:spPr>
            <a:xfrm>
              <a:off x="6029376" y="4562625"/>
              <a:ext cx="2997381" cy="368755"/>
            </a:xfrm>
            <a:prstGeom prst="rect">
              <a:avLst/>
            </a:prstGeom>
          </p:spPr>
          <p:txBody>
            <a:bodyPr wrap="square">
              <a:spAutoFit/>
            </a:bodyPr>
            <a:lstStyle/>
            <a:p>
              <a:pPr algn="ctr">
                <a:lnSpc>
                  <a:spcPct val="120000"/>
                </a:lnSpc>
              </a:pPr>
              <a:endParaRPr lang="en-US" altLang="zh-CN" sz="1600" b="1" dirty="0">
                <a:solidFill>
                  <a:srgbClr val="4BD7FF"/>
                </a:solidFill>
                <a:cs typeface="+mn-ea"/>
                <a:sym typeface="+mn-lt"/>
              </a:endParaRPr>
            </a:p>
          </p:txBody>
        </p:sp>
      </p:grpSp>
      <p:grpSp>
        <p:nvGrpSpPr>
          <p:cNvPr id="7" name="Group 6"/>
          <p:cNvGrpSpPr/>
          <p:nvPr/>
        </p:nvGrpSpPr>
        <p:grpSpPr>
          <a:xfrm>
            <a:off x="5638851" y="3199754"/>
            <a:ext cx="914400" cy="914400"/>
            <a:chOff x="4220261" y="3213724"/>
            <a:chExt cx="914400" cy="914400"/>
          </a:xfrm>
        </p:grpSpPr>
        <p:sp>
          <p:nvSpPr>
            <p:cNvPr id="24" name="Frame 23"/>
            <p:cNvSpPr/>
            <p:nvPr/>
          </p:nvSpPr>
          <p:spPr>
            <a:xfrm rot="2700000">
              <a:off x="4220261" y="3213724"/>
              <a:ext cx="914400" cy="914400"/>
            </a:xfrm>
            <a:prstGeom prst="frame">
              <a:avLst>
                <a:gd name="adj1" fmla="val 61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BD7FF"/>
                </a:solidFill>
                <a:cs typeface="+mn-ea"/>
                <a:sym typeface="+mn-lt"/>
              </a:endParaRPr>
            </a:p>
          </p:txBody>
        </p:sp>
        <p:sp>
          <p:nvSpPr>
            <p:cNvPr id="50" name="Freeform 20"/>
            <p:cNvSpPr>
              <a:spLocks noEditPoints="1"/>
            </p:cNvSpPr>
            <p:nvPr/>
          </p:nvSpPr>
          <p:spPr bwMode="auto">
            <a:xfrm>
              <a:off x="4456005" y="3509515"/>
              <a:ext cx="442913" cy="284163"/>
            </a:xfrm>
            <a:custGeom>
              <a:avLst/>
              <a:gdLst>
                <a:gd name="T0" fmla="*/ 177 w 236"/>
                <a:gd name="T1" fmla="*/ 2 h 152"/>
                <a:gd name="T2" fmla="*/ 145 w 236"/>
                <a:gd name="T3" fmla="*/ 5 h 152"/>
                <a:gd name="T4" fmla="*/ 90 w 236"/>
                <a:gd name="T5" fmla="*/ 5 h 152"/>
                <a:gd name="T6" fmla="*/ 58 w 236"/>
                <a:gd name="T7" fmla="*/ 2 h 152"/>
                <a:gd name="T8" fmla="*/ 19 w 236"/>
                <a:gd name="T9" fmla="*/ 150 h 152"/>
                <a:gd name="T10" fmla="*/ 67 w 236"/>
                <a:gd name="T11" fmla="*/ 125 h 152"/>
                <a:gd name="T12" fmla="*/ 118 w 236"/>
                <a:gd name="T13" fmla="*/ 106 h 152"/>
                <a:gd name="T14" fmla="*/ 168 w 236"/>
                <a:gd name="T15" fmla="*/ 125 h 152"/>
                <a:gd name="T16" fmla="*/ 216 w 236"/>
                <a:gd name="T17" fmla="*/ 150 h 152"/>
                <a:gd name="T18" fmla="*/ 213 w 236"/>
                <a:gd name="T19" fmla="*/ 143 h 152"/>
                <a:gd name="T20" fmla="*/ 174 w 236"/>
                <a:gd name="T21" fmla="*/ 120 h 152"/>
                <a:gd name="T22" fmla="*/ 118 w 236"/>
                <a:gd name="T23" fmla="*/ 98 h 152"/>
                <a:gd name="T24" fmla="*/ 61 w 236"/>
                <a:gd name="T25" fmla="*/ 120 h 152"/>
                <a:gd name="T26" fmla="*/ 23 w 236"/>
                <a:gd name="T27" fmla="*/ 143 h 152"/>
                <a:gd name="T28" fmla="*/ 61 w 236"/>
                <a:gd name="T29" fmla="*/ 9 h 152"/>
                <a:gd name="T30" fmla="*/ 88 w 236"/>
                <a:gd name="T31" fmla="*/ 12 h 152"/>
                <a:gd name="T32" fmla="*/ 148 w 236"/>
                <a:gd name="T33" fmla="*/ 12 h 152"/>
                <a:gd name="T34" fmla="*/ 175 w 236"/>
                <a:gd name="T35" fmla="*/ 9 h 152"/>
                <a:gd name="T36" fmla="*/ 213 w 236"/>
                <a:gd name="T37" fmla="*/ 143 h 152"/>
                <a:gd name="T38" fmla="*/ 174 w 236"/>
                <a:gd name="T39" fmla="*/ 35 h 152"/>
                <a:gd name="T40" fmla="*/ 174 w 236"/>
                <a:gd name="T41" fmla="*/ 48 h 152"/>
                <a:gd name="T42" fmla="*/ 174 w 236"/>
                <a:gd name="T43" fmla="*/ 48 h 152"/>
                <a:gd name="T44" fmla="*/ 187 w 236"/>
                <a:gd name="T45" fmla="*/ 47 h 152"/>
                <a:gd name="T46" fmla="*/ 162 w 236"/>
                <a:gd name="T47" fmla="*/ 35 h 152"/>
                <a:gd name="T48" fmla="*/ 162 w 236"/>
                <a:gd name="T49" fmla="*/ 35 h 152"/>
                <a:gd name="T50" fmla="*/ 43 w 236"/>
                <a:gd name="T51" fmla="*/ 41 h 152"/>
                <a:gd name="T52" fmla="*/ 76 w 236"/>
                <a:gd name="T53" fmla="*/ 41 h 152"/>
                <a:gd name="T54" fmla="*/ 59 w 236"/>
                <a:gd name="T55" fmla="*/ 50 h 152"/>
                <a:gd name="T56" fmla="*/ 59 w 236"/>
                <a:gd name="T57" fmla="*/ 32 h 152"/>
                <a:gd name="T58" fmla="*/ 59 w 236"/>
                <a:gd name="T59" fmla="*/ 50 h 152"/>
                <a:gd name="T60" fmla="*/ 131 w 236"/>
                <a:gd name="T61" fmla="*/ 77 h 152"/>
                <a:gd name="T62" fmla="*/ 165 w 236"/>
                <a:gd name="T63" fmla="*/ 77 h 152"/>
                <a:gd name="T64" fmla="*/ 148 w 236"/>
                <a:gd name="T65" fmla="*/ 86 h 152"/>
                <a:gd name="T66" fmla="*/ 148 w 236"/>
                <a:gd name="T67" fmla="*/ 68 h 152"/>
                <a:gd name="T68" fmla="*/ 148 w 236"/>
                <a:gd name="T69" fmla="*/ 86 h 152"/>
                <a:gd name="T70" fmla="*/ 73 w 236"/>
                <a:gd name="T71" fmla="*/ 71 h 152"/>
                <a:gd name="T72" fmla="*/ 117 w 236"/>
                <a:gd name="T73" fmla="*/ 71 h 152"/>
                <a:gd name="T74" fmla="*/ 107 w 236"/>
                <a:gd name="T75" fmla="*/ 77 h 152"/>
                <a:gd name="T76" fmla="*/ 99 w 236"/>
                <a:gd name="T77" fmla="*/ 83 h 152"/>
                <a:gd name="T78" fmla="*/ 95 w 236"/>
                <a:gd name="T79" fmla="*/ 85 h 152"/>
                <a:gd name="T80" fmla="*/ 91 w 236"/>
                <a:gd name="T81" fmla="*/ 83 h 152"/>
                <a:gd name="T82" fmla="*/ 83 w 236"/>
                <a:gd name="T83" fmla="*/ 77 h 152"/>
                <a:gd name="T84" fmla="*/ 83 w 236"/>
                <a:gd name="T85" fmla="*/ 64 h 152"/>
                <a:gd name="T86" fmla="*/ 91 w 236"/>
                <a:gd name="T87" fmla="*/ 59 h 152"/>
                <a:gd name="T88" fmla="*/ 95 w 236"/>
                <a:gd name="T89" fmla="*/ 57 h 152"/>
                <a:gd name="T90" fmla="*/ 99 w 236"/>
                <a:gd name="T91" fmla="*/ 59 h 152"/>
                <a:gd name="T92" fmla="*/ 108 w 236"/>
                <a:gd name="T93" fmla="*/ 64 h 152"/>
                <a:gd name="T94" fmla="*/ 107 w 236"/>
                <a:gd name="T95" fmla="*/ 77 h 152"/>
                <a:gd name="T96" fmla="*/ 132 w 236"/>
                <a:gd name="T97" fmla="*/ 30 h 152"/>
                <a:gd name="T98" fmla="*/ 118 w 236"/>
                <a:gd name="T99" fmla="*/ 27 h 152"/>
                <a:gd name="T100" fmla="*/ 104 w 236"/>
                <a:gd name="T101" fmla="*/ 30 h 152"/>
                <a:gd name="T102" fmla="*/ 104 w 236"/>
                <a:gd name="T103" fmla="*/ 38 h 152"/>
                <a:gd name="T104" fmla="*/ 118 w 236"/>
                <a:gd name="T105" fmla="*/ 41 h 152"/>
                <a:gd name="T106" fmla="*/ 132 w 236"/>
                <a:gd name="T107" fmla="*/ 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6" h="152">
                  <a:moveTo>
                    <a:pt x="224" y="71"/>
                  </a:moveTo>
                  <a:cubicBezTo>
                    <a:pt x="214" y="33"/>
                    <a:pt x="203" y="9"/>
                    <a:pt x="177" y="2"/>
                  </a:cubicBezTo>
                  <a:cubicBezTo>
                    <a:pt x="173" y="1"/>
                    <a:pt x="169" y="0"/>
                    <a:pt x="165" y="0"/>
                  </a:cubicBezTo>
                  <a:cubicBezTo>
                    <a:pt x="157" y="0"/>
                    <a:pt x="151" y="2"/>
                    <a:pt x="145" y="5"/>
                  </a:cubicBezTo>
                  <a:cubicBezTo>
                    <a:pt x="138" y="7"/>
                    <a:pt x="130" y="10"/>
                    <a:pt x="118" y="10"/>
                  </a:cubicBezTo>
                  <a:cubicBezTo>
                    <a:pt x="105" y="10"/>
                    <a:pt x="97" y="7"/>
                    <a:pt x="90" y="5"/>
                  </a:cubicBezTo>
                  <a:cubicBezTo>
                    <a:pt x="84" y="2"/>
                    <a:pt x="78" y="0"/>
                    <a:pt x="70" y="0"/>
                  </a:cubicBezTo>
                  <a:cubicBezTo>
                    <a:pt x="66" y="0"/>
                    <a:pt x="62" y="1"/>
                    <a:pt x="58" y="2"/>
                  </a:cubicBezTo>
                  <a:cubicBezTo>
                    <a:pt x="32" y="9"/>
                    <a:pt x="21" y="33"/>
                    <a:pt x="11" y="71"/>
                  </a:cubicBezTo>
                  <a:cubicBezTo>
                    <a:pt x="0" y="113"/>
                    <a:pt x="3" y="143"/>
                    <a:pt x="19" y="150"/>
                  </a:cubicBezTo>
                  <a:cubicBezTo>
                    <a:pt x="22" y="151"/>
                    <a:pt x="25" y="152"/>
                    <a:pt x="28" y="152"/>
                  </a:cubicBezTo>
                  <a:cubicBezTo>
                    <a:pt x="43" y="152"/>
                    <a:pt x="56" y="137"/>
                    <a:pt x="67" y="125"/>
                  </a:cubicBezTo>
                  <a:cubicBezTo>
                    <a:pt x="70" y="122"/>
                    <a:pt x="70" y="122"/>
                    <a:pt x="70" y="122"/>
                  </a:cubicBezTo>
                  <a:cubicBezTo>
                    <a:pt x="78" y="112"/>
                    <a:pt x="96" y="106"/>
                    <a:pt x="118" y="106"/>
                  </a:cubicBezTo>
                  <a:cubicBezTo>
                    <a:pt x="142" y="106"/>
                    <a:pt x="156" y="111"/>
                    <a:pt x="166" y="122"/>
                  </a:cubicBezTo>
                  <a:cubicBezTo>
                    <a:pt x="168" y="125"/>
                    <a:pt x="168" y="125"/>
                    <a:pt x="168" y="125"/>
                  </a:cubicBezTo>
                  <a:cubicBezTo>
                    <a:pt x="179" y="137"/>
                    <a:pt x="192" y="152"/>
                    <a:pt x="207" y="152"/>
                  </a:cubicBezTo>
                  <a:cubicBezTo>
                    <a:pt x="210" y="152"/>
                    <a:pt x="213" y="151"/>
                    <a:pt x="216" y="150"/>
                  </a:cubicBezTo>
                  <a:cubicBezTo>
                    <a:pt x="232" y="143"/>
                    <a:pt x="236" y="113"/>
                    <a:pt x="224" y="71"/>
                  </a:cubicBezTo>
                  <a:close/>
                  <a:moveTo>
                    <a:pt x="213" y="143"/>
                  </a:moveTo>
                  <a:cubicBezTo>
                    <a:pt x="211" y="144"/>
                    <a:pt x="209" y="144"/>
                    <a:pt x="207" y="144"/>
                  </a:cubicBezTo>
                  <a:cubicBezTo>
                    <a:pt x="196" y="144"/>
                    <a:pt x="184" y="130"/>
                    <a:pt x="174" y="120"/>
                  </a:cubicBezTo>
                  <a:cubicBezTo>
                    <a:pt x="172" y="117"/>
                    <a:pt x="172" y="117"/>
                    <a:pt x="172" y="117"/>
                  </a:cubicBezTo>
                  <a:cubicBezTo>
                    <a:pt x="161" y="104"/>
                    <a:pt x="144" y="98"/>
                    <a:pt x="118" y="98"/>
                  </a:cubicBezTo>
                  <a:cubicBezTo>
                    <a:pt x="93" y="98"/>
                    <a:pt x="74" y="105"/>
                    <a:pt x="64" y="117"/>
                  </a:cubicBezTo>
                  <a:cubicBezTo>
                    <a:pt x="61" y="120"/>
                    <a:pt x="61" y="120"/>
                    <a:pt x="61" y="120"/>
                  </a:cubicBezTo>
                  <a:cubicBezTo>
                    <a:pt x="52" y="130"/>
                    <a:pt x="39" y="144"/>
                    <a:pt x="28" y="144"/>
                  </a:cubicBezTo>
                  <a:cubicBezTo>
                    <a:pt x="26" y="144"/>
                    <a:pt x="24" y="144"/>
                    <a:pt x="23" y="143"/>
                  </a:cubicBezTo>
                  <a:cubicBezTo>
                    <a:pt x="11" y="138"/>
                    <a:pt x="9" y="110"/>
                    <a:pt x="19" y="73"/>
                  </a:cubicBezTo>
                  <a:cubicBezTo>
                    <a:pt x="28" y="38"/>
                    <a:pt x="38" y="15"/>
                    <a:pt x="61" y="9"/>
                  </a:cubicBezTo>
                  <a:cubicBezTo>
                    <a:pt x="64" y="8"/>
                    <a:pt x="67" y="8"/>
                    <a:pt x="70" y="8"/>
                  </a:cubicBezTo>
                  <a:cubicBezTo>
                    <a:pt x="76" y="8"/>
                    <a:pt x="82" y="10"/>
                    <a:pt x="88" y="12"/>
                  </a:cubicBezTo>
                  <a:cubicBezTo>
                    <a:pt x="95" y="15"/>
                    <a:pt x="104" y="18"/>
                    <a:pt x="118" y="18"/>
                  </a:cubicBezTo>
                  <a:cubicBezTo>
                    <a:pt x="131" y="18"/>
                    <a:pt x="140" y="15"/>
                    <a:pt x="148" y="12"/>
                  </a:cubicBezTo>
                  <a:cubicBezTo>
                    <a:pt x="154" y="10"/>
                    <a:pt x="159" y="8"/>
                    <a:pt x="165" y="8"/>
                  </a:cubicBezTo>
                  <a:cubicBezTo>
                    <a:pt x="168" y="8"/>
                    <a:pt x="171" y="8"/>
                    <a:pt x="175" y="9"/>
                  </a:cubicBezTo>
                  <a:cubicBezTo>
                    <a:pt x="197" y="15"/>
                    <a:pt x="207" y="38"/>
                    <a:pt x="217" y="73"/>
                  </a:cubicBezTo>
                  <a:cubicBezTo>
                    <a:pt x="226" y="110"/>
                    <a:pt x="225" y="138"/>
                    <a:pt x="213" y="143"/>
                  </a:cubicBezTo>
                  <a:close/>
                  <a:moveTo>
                    <a:pt x="174" y="23"/>
                  </a:moveTo>
                  <a:cubicBezTo>
                    <a:pt x="167" y="23"/>
                    <a:pt x="167" y="35"/>
                    <a:pt x="174" y="35"/>
                  </a:cubicBezTo>
                  <a:cubicBezTo>
                    <a:pt x="182" y="35"/>
                    <a:pt x="182" y="23"/>
                    <a:pt x="174" y="23"/>
                  </a:cubicBezTo>
                  <a:close/>
                  <a:moveTo>
                    <a:pt x="174" y="48"/>
                  </a:moveTo>
                  <a:cubicBezTo>
                    <a:pt x="167" y="48"/>
                    <a:pt x="167" y="60"/>
                    <a:pt x="174" y="60"/>
                  </a:cubicBezTo>
                  <a:cubicBezTo>
                    <a:pt x="182" y="60"/>
                    <a:pt x="182" y="48"/>
                    <a:pt x="174" y="48"/>
                  </a:cubicBezTo>
                  <a:close/>
                  <a:moveTo>
                    <a:pt x="187" y="35"/>
                  </a:moveTo>
                  <a:cubicBezTo>
                    <a:pt x="179" y="35"/>
                    <a:pt x="179" y="47"/>
                    <a:pt x="187" y="47"/>
                  </a:cubicBezTo>
                  <a:cubicBezTo>
                    <a:pt x="194" y="47"/>
                    <a:pt x="194" y="35"/>
                    <a:pt x="187" y="35"/>
                  </a:cubicBezTo>
                  <a:close/>
                  <a:moveTo>
                    <a:pt x="162" y="35"/>
                  </a:moveTo>
                  <a:cubicBezTo>
                    <a:pt x="154" y="35"/>
                    <a:pt x="154" y="47"/>
                    <a:pt x="162" y="47"/>
                  </a:cubicBezTo>
                  <a:cubicBezTo>
                    <a:pt x="170" y="47"/>
                    <a:pt x="170" y="35"/>
                    <a:pt x="162" y="35"/>
                  </a:cubicBezTo>
                  <a:close/>
                  <a:moveTo>
                    <a:pt x="59" y="24"/>
                  </a:moveTo>
                  <a:cubicBezTo>
                    <a:pt x="50" y="24"/>
                    <a:pt x="43" y="32"/>
                    <a:pt x="43" y="41"/>
                  </a:cubicBezTo>
                  <a:cubicBezTo>
                    <a:pt x="43" y="50"/>
                    <a:pt x="50" y="58"/>
                    <a:pt x="59" y="58"/>
                  </a:cubicBezTo>
                  <a:cubicBezTo>
                    <a:pt x="69" y="58"/>
                    <a:pt x="76" y="50"/>
                    <a:pt x="76" y="41"/>
                  </a:cubicBezTo>
                  <a:cubicBezTo>
                    <a:pt x="76" y="32"/>
                    <a:pt x="69" y="24"/>
                    <a:pt x="59" y="24"/>
                  </a:cubicBezTo>
                  <a:close/>
                  <a:moveTo>
                    <a:pt x="59" y="50"/>
                  </a:moveTo>
                  <a:cubicBezTo>
                    <a:pt x="55" y="50"/>
                    <a:pt x="51" y="46"/>
                    <a:pt x="51" y="41"/>
                  </a:cubicBezTo>
                  <a:cubicBezTo>
                    <a:pt x="51" y="36"/>
                    <a:pt x="55" y="32"/>
                    <a:pt x="59" y="32"/>
                  </a:cubicBezTo>
                  <a:cubicBezTo>
                    <a:pt x="64" y="32"/>
                    <a:pt x="68" y="36"/>
                    <a:pt x="68" y="41"/>
                  </a:cubicBezTo>
                  <a:cubicBezTo>
                    <a:pt x="68" y="46"/>
                    <a:pt x="64" y="50"/>
                    <a:pt x="59" y="50"/>
                  </a:cubicBezTo>
                  <a:close/>
                  <a:moveTo>
                    <a:pt x="148" y="60"/>
                  </a:moveTo>
                  <a:cubicBezTo>
                    <a:pt x="138" y="60"/>
                    <a:pt x="131" y="68"/>
                    <a:pt x="131" y="77"/>
                  </a:cubicBezTo>
                  <a:cubicBezTo>
                    <a:pt x="131" y="86"/>
                    <a:pt x="138" y="93"/>
                    <a:pt x="148" y="93"/>
                  </a:cubicBezTo>
                  <a:cubicBezTo>
                    <a:pt x="157" y="93"/>
                    <a:pt x="165" y="86"/>
                    <a:pt x="165" y="77"/>
                  </a:cubicBezTo>
                  <a:cubicBezTo>
                    <a:pt x="165" y="68"/>
                    <a:pt x="157" y="60"/>
                    <a:pt x="148" y="60"/>
                  </a:cubicBezTo>
                  <a:close/>
                  <a:moveTo>
                    <a:pt x="148" y="86"/>
                  </a:moveTo>
                  <a:cubicBezTo>
                    <a:pt x="143" y="86"/>
                    <a:pt x="139" y="82"/>
                    <a:pt x="139" y="77"/>
                  </a:cubicBezTo>
                  <a:cubicBezTo>
                    <a:pt x="139" y="72"/>
                    <a:pt x="143" y="68"/>
                    <a:pt x="148" y="68"/>
                  </a:cubicBezTo>
                  <a:cubicBezTo>
                    <a:pt x="153" y="68"/>
                    <a:pt x="157" y="72"/>
                    <a:pt x="157" y="77"/>
                  </a:cubicBezTo>
                  <a:cubicBezTo>
                    <a:pt x="157" y="82"/>
                    <a:pt x="153" y="86"/>
                    <a:pt x="148" y="86"/>
                  </a:cubicBezTo>
                  <a:close/>
                  <a:moveTo>
                    <a:pt x="95" y="49"/>
                  </a:moveTo>
                  <a:cubicBezTo>
                    <a:pt x="83" y="49"/>
                    <a:pt x="73" y="59"/>
                    <a:pt x="73" y="71"/>
                  </a:cubicBezTo>
                  <a:cubicBezTo>
                    <a:pt x="73" y="83"/>
                    <a:pt x="83" y="92"/>
                    <a:pt x="95" y="92"/>
                  </a:cubicBezTo>
                  <a:cubicBezTo>
                    <a:pt x="107" y="92"/>
                    <a:pt x="117" y="83"/>
                    <a:pt x="117" y="71"/>
                  </a:cubicBezTo>
                  <a:cubicBezTo>
                    <a:pt x="117" y="59"/>
                    <a:pt x="107" y="49"/>
                    <a:pt x="95" y="49"/>
                  </a:cubicBezTo>
                  <a:close/>
                  <a:moveTo>
                    <a:pt x="107" y="77"/>
                  </a:moveTo>
                  <a:cubicBezTo>
                    <a:pt x="107" y="77"/>
                    <a:pt x="106" y="77"/>
                    <a:pt x="105" y="77"/>
                  </a:cubicBezTo>
                  <a:cubicBezTo>
                    <a:pt x="102" y="77"/>
                    <a:pt x="99" y="80"/>
                    <a:pt x="99" y="83"/>
                  </a:cubicBezTo>
                  <a:cubicBezTo>
                    <a:pt x="99" y="83"/>
                    <a:pt x="99" y="84"/>
                    <a:pt x="99" y="84"/>
                  </a:cubicBezTo>
                  <a:cubicBezTo>
                    <a:pt x="98" y="84"/>
                    <a:pt x="97" y="85"/>
                    <a:pt x="95" y="85"/>
                  </a:cubicBezTo>
                  <a:cubicBezTo>
                    <a:pt x="94" y="85"/>
                    <a:pt x="92" y="84"/>
                    <a:pt x="91" y="84"/>
                  </a:cubicBezTo>
                  <a:cubicBezTo>
                    <a:pt x="91" y="83"/>
                    <a:pt x="91" y="83"/>
                    <a:pt x="91" y="83"/>
                  </a:cubicBezTo>
                  <a:cubicBezTo>
                    <a:pt x="91" y="80"/>
                    <a:pt x="88" y="77"/>
                    <a:pt x="85" y="77"/>
                  </a:cubicBezTo>
                  <a:cubicBezTo>
                    <a:pt x="84" y="77"/>
                    <a:pt x="84" y="77"/>
                    <a:pt x="83" y="77"/>
                  </a:cubicBezTo>
                  <a:cubicBezTo>
                    <a:pt x="82" y="75"/>
                    <a:pt x="81" y="73"/>
                    <a:pt x="81" y="71"/>
                  </a:cubicBezTo>
                  <a:cubicBezTo>
                    <a:pt x="81" y="68"/>
                    <a:pt x="82" y="66"/>
                    <a:pt x="83" y="64"/>
                  </a:cubicBezTo>
                  <a:cubicBezTo>
                    <a:pt x="84" y="65"/>
                    <a:pt x="84" y="65"/>
                    <a:pt x="85" y="65"/>
                  </a:cubicBezTo>
                  <a:cubicBezTo>
                    <a:pt x="88" y="65"/>
                    <a:pt x="91" y="62"/>
                    <a:pt x="91" y="59"/>
                  </a:cubicBezTo>
                  <a:cubicBezTo>
                    <a:pt x="91" y="59"/>
                    <a:pt x="91" y="58"/>
                    <a:pt x="91" y="58"/>
                  </a:cubicBezTo>
                  <a:cubicBezTo>
                    <a:pt x="92" y="57"/>
                    <a:pt x="94" y="57"/>
                    <a:pt x="95" y="57"/>
                  </a:cubicBezTo>
                  <a:cubicBezTo>
                    <a:pt x="97" y="57"/>
                    <a:pt x="98" y="57"/>
                    <a:pt x="99" y="58"/>
                  </a:cubicBezTo>
                  <a:cubicBezTo>
                    <a:pt x="99" y="58"/>
                    <a:pt x="99" y="58"/>
                    <a:pt x="99" y="59"/>
                  </a:cubicBezTo>
                  <a:cubicBezTo>
                    <a:pt x="99" y="62"/>
                    <a:pt x="102" y="65"/>
                    <a:pt x="105" y="65"/>
                  </a:cubicBezTo>
                  <a:cubicBezTo>
                    <a:pt x="106" y="65"/>
                    <a:pt x="107" y="65"/>
                    <a:pt x="108" y="64"/>
                  </a:cubicBezTo>
                  <a:cubicBezTo>
                    <a:pt x="109" y="66"/>
                    <a:pt x="109" y="68"/>
                    <a:pt x="109" y="71"/>
                  </a:cubicBezTo>
                  <a:cubicBezTo>
                    <a:pt x="109" y="73"/>
                    <a:pt x="109" y="75"/>
                    <a:pt x="107" y="77"/>
                  </a:cubicBezTo>
                  <a:close/>
                  <a:moveTo>
                    <a:pt x="136" y="34"/>
                  </a:moveTo>
                  <a:cubicBezTo>
                    <a:pt x="136" y="32"/>
                    <a:pt x="134" y="30"/>
                    <a:pt x="132" y="30"/>
                  </a:cubicBezTo>
                  <a:cubicBezTo>
                    <a:pt x="123" y="30"/>
                    <a:pt x="123" y="30"/>
                    <a:pt x="123" y="30"/>
                  </a:cubicBezTo>
                  <a:cubicBezTo>
                    <a:pt x="122" y="28"/>
                    <a:pt x="120" y="27"/>
                    <a:pt x="118" y="27"/>
                  </a:cubicBezTo>
                  <a:cubicBezTo>
                    <a:pt x="116" y="27"/>
                    <a:pt x="114" y="28"/>
                    <a:pt x="113" y="30"/>
                  </a:cubicBezTo>
                  <a:cubicBezTo>
                    <a:pt x="104" y="30"/>
                    <a:pt x="104" y="30"/>
                    <a:pt x="104" y="30"/>
                  </a:cubicBezTo>
                  <a:cubicBezTo>
                    <a:pt x="102" y="30"/>
                    <a:pt x="100" y="32"/>
                    <a:pt x="100" y="34"/>
                  </a:cubicBezTo>
                  <a:cubicBezTo>
                    <a:pt x="100" y="36"/>
                    <a:pt x="102" y="38"/>
                    <a:pt x="104" y="38"/>
                  </a:cubicBezTo>
                  <a:cubicBezTo>
                    <a:pt x="112" y="38"/>
                    <a:pt x="112" y="38"/>
                    <a:pt x="112" y="38"/>
                  </a:cubicBezTo>
                  <a:cubicBezTo>
                    <a:pt x="113" y="40"/>
                    <a:pt x="116" y="41"/>
                    <a:pt x="118" y="41"/>
                  </a:cubicBezTo>
                  <a:cubicBezTo>
                    <a:pt x="121" y="41"/>
                    <a:pt x="123" y="40"/>
                    <a:pt x="124" y="38"/>
                  </a:cubicBezTo>
                  <a:cubicBezTo>
                    <a:pt x="132" y="38"/>
                    <a:pt x="132" y="38"/>
                    <a:pt x="132" y="38"/>
                  </a:cubicBezTo>
                  <a:cubicBezTo>
                    <a:pt x="134" y="38"/>
                    <a:pt x="136" y="36"/>
                    <a:pt x="136" y="34"/>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4BD7FF"/>
                </a:solidFill>
                <a:cs typeface="+mn-ea"/>
                <a:sym typeface="+mn-lt"/>
              </a:endParaRPr>
            </a:p>
          </p:txBody>
        </p:sp>
      </p:grpSp>
      <p:grpSp>
        <p:nvGrpSpPr>
          <p:cNvPr id="8" name="Group 7"/>
          <p:cNvGrpSpPr/>
          <p:nvPr/>
        </p:nvGrpSpPr>
        <p:grpSpPr>
          <a:xfrm>
            <a:off x="9728341" y="3232775"/>
            <a:ext cx="914400" cy="914400"/>
            <a:chOff x="7070866" y="3213725"/>
            <a:chExt cx="914400" cy="914400"/>
          </a:xfrm>
        </p:grpSpPr>
        <p:sp>
          <p:nvSpPr>
            <p:cNvPr id="25" name="Frame 24"/>
            <p:cNvSpPr/>
            <p:nvPr/>
          </p:nvSpPr>
          <p:spPr>
            <a:xfrm rot="2700000">
              <a:off x="7070866" y="3213725"/>
              <a:ext cx="914400" cy="914400"/>
            </a:xfrm>
            <a:prstGeom prst="frame">
              <a:avLst>
                <a:gd name="adj1" fmla="val 61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BD7FF"/>
                </a:solidFill>
                <a:cs typeface="+mn-ea"/>
                <a:sym typeface="+mn-lt"/>
              </a:endParaRPr>
            </a:p>
          </p:txBody>
        </p:sp>
        <p:sp>
          <p:nvSpPr>
            <p:cNvPr id="51" name="Freeform 24"/>
            <p:cNvSpPr>
              <a:spLocks noEditPoints="1"/>
            </p:cNvSpPr>
            <p:nvPr/>
          </p:nvSpPr>
          <p:spPr bwMode="auto">
            <a:xfrm>
              <a:off x="7324866" y="3476453"/>
              <a:ext cx="406400" cy="388938"/>
            </a:xfrm>
            <a:custGeom>
              <a:avLst/>
              <a:gdLst>
                <a:gd name="T0" fmla="*/ 196 w 216"/>
                <a:gd name="T1" fmla="*/ 0 h 208"/>
                <a:gd name="T2" fmla="*/ 20 w 216"/>
                <a:gd name="T3" fmla="*/ 0 h 208"/>
                <a:gd name="T4" fmla="*/ 0 w 216"/>
                <a:gd name="T5" fmla="*/ 20 h 208"/>
                <a:gd name="T6" fmla="*/ 0 w 216"/>
                <a:gd name="T7" fmla="*/ 148 h 208"/>
                <a:gd name="T8" fmla="*/ 20 w 216"/>
                <a:gd name="T9" fmla="*/ 168 h 208"/>
                <a:gd name="T10" fmla="*/ 196 w 216"/>
                <a:gd name="T11" fmla="*/ 168 h 208"/>
                <a:gd name="T12" fmla="*/ 216 w 216"/>
                <a:gd name="T13" fmla="*/ 148 h 208"/>
                <a:gd name="T14" fmla="*/ 216 w 216"/>
                <a:gd name="T15" fmla="*/ 20 h 208"/>
                <a:gd name="T16" fmla="*/ 196 w 216"/>
                <a:gd name="T17" fmla="*/ 0 h 208"/>
                <a:gd name="T18" fmla="*/ 208 w 216"/>
                <a:gd name="T19" fmla="*/ 148 h 208"/>
                <a:gd name="T20" fmla="*/ 196 w 216"/>
                <a:gd name="T21" fmla="*/ 160 h 208"/>
                <a:gd name="T22" fmla="*/ 20 w 216"/>
                <a:gd name="T23" fmla="*/ 160 h 208"/>
                <a:gd name="T24" fmla="*/ 8 w 216"/>
                <a:gd name="T25" fmla="*/ 148 h 208"/>
                <a:gd name="T26" fmla="*/ 8 w 216"/>
                <a:gd name="T27" fmla="*/ 140 h 208"/>
                <a:gd name="T28" fmla="*/ 208 w 216"/>
                <a:gd name="T29" fmla="*/ 140 h 208"/>
                <a:gd name="T30" fmla="*/ 208 w 216"/>
                <a:gd name="T31" fmla="*/ 148 h 208"/>
                <a:gd name="T32" fmla="*/ 208 w 216"/>
                <a:gd name="T33" fmla="*/ 132 h 208"/>
                <a:gd name="T34" fmla="*/ 8 w 216"/>
                <a:gd name="T35" fmla="*/ 132 h 208"/>
                <a:gd name="T36" fmla="*/ 8 w 216"/>
                <a:gd name="T37" fmla="*/ 20 h 208"/>
                <a:gd name="T38" fmla="*/ 20 w 216"/>
                <a:gd name="T39" fmla="*/ 8 h 208"/>
                <a:gd name="T40" fmla="*/ 196 w 216"/>
                <a:gd name="T41" fmla="*/ 8 h 208"/>
                <a:gd name="T42" fmla="*/ 208 w 216"/>
                <a:gd name="T43" fmla="*/ 20 h 208"/>
                <a:gd name="T44" fmla="*/ 208 w 216"/>
                <a:gd name="T45" fmla="*/ 132 h 208"/>
                <a:gd name="T46" fmla="*/ 144 w 216"/>
                <a:gd name="T47" fmla="*/ 200 h 208"/>
                <a:gd name="T48" fmla="*/ 124 w 216"/>
                <a:gd name="T49" fmla="*/ 200 h 208"/>
                <a:gd name="T50" fmla="*/ 124 w 216"/>
                <a:gd name="T51" fmla="*/ 180 h 208"/>
                <a:gd name="T52" fmla="*/ 120 w 216"/>
                <a:gd name="T53" fmla="*/ 176 h 208"/>
                <a:gd name="T54" fmla="*/ 116 w 216"/>
                <a:gd name="T55" fmla="*/ 180 h 208"/>
                <a:gd name="T56" fmla="*/ 116 w 216"/>
                <a:gd name="T57" fmla="*/ 200 h 208"/>
                <a:gd name="T58" fmla="*/ 100 w 216"/>
                <a:gd name="T59" fmla="*/ 200 h 208"/>
                <a:gd name="T60" fmla="*/ 100 w 216"/>
                <a:gd name="T61" fmla="*/ 180 h 208"/>
                <a:gd name="T62" fmla="*/ 96 w 216"/>
                <a:gd name="T63" fmla="*/ 176 h 208"/>
                <a:gd name="T64" fmla="*/ 92 w 216"/>
                <a:gd name="T65" fmla="*/ 180 h 208"/>
                <a:gd name="T66" fmla="*/ 92 w 216"/>
                <a:gd name="T67" fmla="*/ 200 h 208"/>
                <a:gd name="T68" fmla="*/ 76 w 216"/>
                <a:gd name="T69" fmla="*/ 200 h 208"/>
                <a:gd name="T70" fmla="*/ 72 w 216"/>
                <a:gd name="T71" fmla="*/ 204 h 208"/>
                <a:gd name="T72" fmla="*/ 76 w 216"/>
                <a:gd name="T73" fmla="*/ 208 h 208"/>
                <a:gd name="T74" fmla="*/ 144 w 216"/>
                <a:gd name="T75" fmla="*/ 208 h 208"/>
                <a:gd name="T76" fmla="*/ 148 w 216"/>
                <a:gd name="T77" fmla="*/ 204 h 208"/>
                <a:gd name="T78" fmla="*/ 144 w 216"/>
                <a:gd name="T79" fmla="*/ 200 h 208"/>
                <a:gd name="T80" fmla="*/ 23 w 216"/>
                <a:gd name="T81" fmla="*/ 41 h 208"/>
                <a:gd name="T82" fmla="*/ 25 w 216"/>
                <a:gd name="T83" fmla="*/ 40 h 208"/>
                <a:gd name="T84" fmla="*/ 40 w 216"/>
                <a:gd name="T85" fmla="*/ 25 h 208"/>
                <a:gd name="T86" fmla="*/ 40 w 216"/>
                <a:gd name="T87" fmla="*/ 20 h 208"/>
                <a:gd name="T88" fmla="*/ 35 w 216"/>
                <a:gd name="T89" fmla="*/ 20 h 208"/>
                <a:gd name="T90" fmla="*/ 20 w 216"/>
                <a:gd name="T91" fmla="*/ 35 h 208"/>
                <a:gd name="T92" fmla="*/ 20 w 216"/>
                <a:gd name="T93" fmla="*/ 40 h 208"/>
                <a:gd name="T94" fmla="*/ 23 w 216"/>
                <a:gd name="T95" fmla="*/ 41 h 208"/>
                <a:gd name="T96" fmla="*/ 67 w 216"/>
                <a:gd name="T97" fmla="*/ 19 h 208"/>
                <a:gd name="T98" fmla="*/ 20 w 216"/>
                <a:gd name="T99" fmla="*/ 67 h 208"/>
                <a:gd name="T100" fmla="*/ 20 w 216"/>
                <a:gd name="T101" fmla="*/ 72 h 208"/>
                <a:gd name="T102" fmla="*/ 23 w 216"/>
                <a:gd name="T103" fmla="*/ 74 h 208"/>
                <a:gd name="T104" fmla="*/ 25 w 216"/>
                <a:gd name="T105" fmla="*/ 72 h 208"/>
                <a:gd name="T106" fmla="*/ 73 w 216"/>
                <a:gd name="T107" fmla="*/ 25 h 208"/>
                <a:gd name="T108" fmla="*/ 73 w 216"/>
                <a:gd name="T109" fmla="*/ 19 h 208"/>
                <a:gd name="T110" fmla="*/ 67 w 216"/>
                <a:gd name="T111" fmla="*/ 1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208">
                  <a:moveTo>
                    <a:pt x="196" y="0"/>
                  </a:moveTo>
                  <a:cubicBezTo>
                    <a:pt x="20" y="0"/>
                    <a:pt x="20" y="0"/>
                    <a:pt x="20" y="0"/>
                  </a:cubicBezTo>
                  <a:cubicBezTo>
                    <a:pt x="9" y="0"/>
                    <a:pt x="0" y="9"/>
                    <a:pt x="0" y="20"/>
                  </a:cubicBezTo>
                  <a:cubicBezTo>
                    <a:pt x="0" y="148"/>
                    <a:pt x="0" y="148"/>
                    <a:pt x="0" y="148"/>
                  </a:cubicBezTo>
                  <a:cubicBezTo>
                    <a:pt x="0" y="159"/>
                    <a:pt x="9" y="168"/>
                    <a:pt x="20" y="168"/>
                  </a:cubicBezTo>
                  <a:cubicBezTo>
                    <a:pt x="196" y="168"/>
                    <a:pt x="196" y="168"/>
                    <a:pt x="196" y="168"/>
                  </a:cubicBezTo>
                  <a:cubicBezTo>
                    <a:pt x="207" y="168"/>
                    <a:pt x="216" y="159"/>
                    <a:pt x="216" y="148"/>
                  </a:cubicBezTo>
                  <a:cubicBezTo>
                    <a:pt x="216" y="20"/>
                    <a:pt x="216" y="20"/>
                    <a:pt x="216" y="20"/>
                  </a:cubicBezTo>
                  <a:cubicBezTo>
                    <a:pt x="216" y="9"/>
                    <a:pt x="207" y="0"/>
                    <a:pt x="196" y="0"/>
                  </a:cubicBezTo>
                  <a:close/>
                  <a:moveTo>
                    <a:pt x="208" y="148"/>
                  </a:moveTo>
                  <a:cubicBezTo>
                    <a:pt x="208" y="155"/>
                    <a:pt x="203" y="160"/>
                    <a:pt x="196" y="160"/>
                  </a:cubicBezTo>
                  <a:cubicBezTo>
                    <a:pt x="20" y="160"/>
                    <a:pt x="20" y="160"/>
                    <a:pt x="20" y="160"/>
                  </a:cubicBezTo>
                  <a:cubicBezTo>
                    <a:pt x="13" y="160"/>
                    <a:pt x="8" y="155"/>
                    <a:pt x="8" y="148"/>
                  </a:cubicBezTo>
                  <a:cubicBezTo>
                    <a:pt x="8" y="140"/>
                    <a:pt x="8" y="140"/>
                    <a:pt x="8" y="140"/>
                  </a:cubicBezTo>
                  <a:cubicBezTo>
                    <a:pt x="208" y="140"/>
                    <a:pt x="208" y="140"/>
                    <a:pt x="208" y="140"/>
                  </a:cubicBezTo>
                  <a:lnTo>
                    <a:pt x="208" y="148"/>
                  </a:lnTo>
                  <a:close/>
                  <a:moveTo>
                    <a:pt x="208" y="132"/>
                  </a:moveTo>
                  <a:cubicBezTo>
                    <a:pt x="8" y="132"/>
                    <a:pt x="8" y="132"/>
                    <a:pt x="8" y="132"/>
                  </a:cubicBezTo>
                  <a:cubicBezTo>
                    <a:pt x="8" y="20"/>
                    <a:pt x="8" y="20"/>
                    <a:pt x="8" y="20"/>
                  </a:cubicBezTo>
                  <a:cubicBezTo>
                    <a:pt x="8" y="13"/>
                    <a:pt x="13" y="8"/>
                    <a:pt x="20" y="8"/>
                  </a:cubicBezTo>
                  <a:cubicBezTo>
                    <a:pt x="196" y="8"/>
                    <a:pt x="196" y="8"/>
                    <a:pt x="196" y="8"/>
                  </a:cubicBezTo>
                  <a:cubicBezTo>
                    <a:pt x="203" y="8"/>
                    <a:pt x="208" y="13"/>
                    <a:pt x="208" y="20"/>
                  </a:cubicBezTo>
                  <a:lnTo>
                    <a:pt x="208" y="132"/>
                  </a:lnTo>
                  <a:close/>
                  <a:moveTo>
                    <a:pt x="144" y="200"/>
                  </a:moveTo>
                  <a:cubicBezTo>
                    <a:pt x="124" y="200"/>
                    <a:pt x="124" y="200"/>
                    <a:pt x="124" y="200"/>
                  </a:cubicBezTo>
                  <a:cubicBezTo>
                    <a:pt x="124" y="180"/>
                    <a:pt x="124" y="180"/>
                    <a:pt x="124" y="180"/>
                  </a:cubicBezTo>
                  <a:cubicBezTo>
                    <a:pt x="124" y="178"/>
                    <a:pt x="122" y="176"/>
                    <a:pt x="120" y="176"/>
                  </a:cubicBezTo>
                  <a:cubicBezTo>
                    <a:pt x="118" y="176"/>
                    <a:pt x="116" y="178"/>
                    <a:pt x="116" y="180"/>
                  </a:cubicBezTo>
                  <a:cubicBezTo>
                    <a:pt x="116" y="200"/>
                    <a:pt x="116" y="200"/>
                    <a:pt x="116" y="200"/>
                  </a:cubicBezTo>
                  <a:cubicBezTo>
                    <a:pt x="100" y="200"/>
                    <a:pt x="100" y="200"/>
                    <a:pt x="100" y="200"/>
                  </a:cubicBezTo>
                  <a:cubicBezTo>
                    <a:pt x="100" y="180"/>
                    <a:pt x="100" y="180"/>
                    <a:pt x="100" y="180"/>
                  </a:cubicBezTo>
                  <a:cubicBezTo>
                    <a:pt x="100" y="178"/>
                    <a:pt x="98" y="176"/>
                    <a:pt x="96" y="176"/>
                  </a:cubicBezTo>
                  <a:cubicBezTo>
                    <a:pt x="94" y="176"/>
                    <a:pt x="92" y="178"/>
                    <a:pt x="92" y="180"/>
                  </a:cubicBezTo>
                  <a:cubicBezTo>
                    <a:pt x="92" y="200"/>
                    <a:pt x="92" y="200"/>
                    <a:pt x="92" y="200"/>
                  </a:cubicBezTo>
                  <a:cubicBezTo>
                    <a:pt x="76" y="200"/>
                    <a:pt x="76" y="200"/>
                    <a:pt x="76" y="200"/>
                  </a:cubicBezTo>
                  <a:cubicBezTo>
                    <a:pt x="74" y="200"/>
                    <a:pt x="72" y="202"/>
                    <a:pt x="72" y="204"/>
                  </a:cubicBezTo>
                  <a:cubicBezTo>
                    <a:pt x="72" y="206"/>
                    <a:pt x="74" y="208"/>
                    <a:pt x="76" y="208"/>
                  </a:cubicBezTo>
                  <a:cubicBezTo>
                    <a:pt x="144" y="208"/>
                    <a:pt x="144" y="208"/>
                    <a:pt x="144" y="208"/>
                  </a:cubicBezTo>
                  <a:cubicBezTo>
                    <a:pt x="146" y="208"/>
                    <a:pt x="148" y="206"/>
                    <a:pt x="148" y="204"/>
                  </a:cubicBezTo>
                  <a:cubicBezTo>
                    <a:pt x="148" y="202"/>
                    <a:pt x="146" y="200"/>
                    <a:pt x="144" y="200"/>
                  </a:cubicBezTo>
                  <a:close/>
                  <a:moveTo>
                    <a:pt x="23" y="41"/>
                  </a:moveTo>
                  <a:cubicBezTo>
                    <a:pt x="24" y="41"/>
                    <a:pt x="25" y="41"/>
                    <a:pt x="25" y="40"/>
                  </a:cubicBezTo>
                  <a:cubicBezTo>
                    <a:pt x="40" y="25"/>
                    <a:pt x="40" y="25"/>
                    <a:pt x="40" y="25"/>
                  </a:cubicBezTo>
                  <a:cubicBezTo>
                    <a:pt x="42" y="24"/>
                    <a:pt x="42" y="21"/>
                    <a:pt x="40" y="20"/>
                  </a:cubicBezTo>
                  <a:cubicBezTo>
                    <a:pt x="39" y="18"/>
                    <a:pt x="36" y="18"/>
                    <a:pt x="35" y="20"/>
                  </a:cubicBezTo>
                  <a:cubicBezTo>
                    <a:pt x="20" y="35"/>
                    <a:pt x="20" y="35"/>
                    <a:pt x="20" y="35"/>
                  </a:cubicBezTo>
                  <a:cubicBezTo>
                    <a:pt x="18" y="36"/>
                    <a:pt x="18" y="39"/>
                    <a:pt x="20" y="40"/>
                  </a:cubicBezTo>
                  <a:cubicBezTo>
                    <a:pt x="20" y="41"/>
                    <a:pt x="21" y="41"/>
                    <a:pt x="23" y="41"/>
                  </a:cubicBezTo>
                  <a:close/>
                  <a:moveTo>
                    <a:pt x="67" y="19"/>
                  </a:moveTo>
                  <a:cubicBezTo>
                    <a:pt x="20" y="67"/>
                    <a:pt x="20" y="67"/>
                    <a:pt x="20" y="67"/>
                  </a:cubicBezTo>
                  <a:cubicBezTo>
                    <a:pt x="18" y="68"/>
                    <a:pt x="18" y="71"/>
                    <a:pt x="20" y="72"/>
                  </a:cubicBezTo>
                  <a:cubicBezTo>
                    <a:pt x="20" y="73"/>
                    <a:pt x="21" y="74"/>
                    <a:pt x="23" y="74"/>
                  </a:cubicBezTo>
                  <a:cubicBezTo>
                    <a:pt x="24" y="74"/>
                    <a:pt x="25" y="73"/>
                    <a:pt x="25" y="72"/>
                  </a:cubicBezTo>
                  <a:cubicBezTo>
                    <a:pt x="73" y="25"/>
                    <a:pt x="73" y="25"/>
                    <a:pt x="73" y="25"/>
                  </a:cubicBezTo>
                  <a:cubicBezTo>
                    <a:pt x="74" y="23"/>
                    <a:pt x="74" y="21"/>
                    <a:pt x="73" y="19"/>
                  </a:cubicBezTo>
                  <a:cubicBezTo>
                    <a:pt x="71" y="18"/>
                    <a:pt x="69" y="18"/>
                    <a:pt x="67" y="19"/>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4BD7FF"/>
                </a:solidFill>
                <a:cs typeface="+mn-ea"/>
                <a:sym typeface="+mn-lt"/>
              </a:endParaRPr>
            </a:p>
          </p:txBody>
        </p:sp>
      </p:grpSp>
      <p:grpSp>
        <p:nvGrpSpPr>
          <p:cNvPr id="6" name="Group 5"/>
          <p:cNvGrpSpPr/>
          <p:nvPr/>
        </p:nvGrpSpPr>
        <p:grpSpPr>
          <a:xfrm>
            <a:off x="1454689" y="3199753"/>
            <a:ext cx="914400" cy="914400"/>
            <a:chOff x="1318799" y="3213723"/>
            <a:chExt cx="914400" cy="914400"/>
          </a:xfrm>
        </p:grpSpPr>
        <p:sp>
          <p:nvSpPr>
            <p:cNvPr id="2" name="Frame 1"/>
            <p:cNvSpPr/>
            <p:nvPr/>
          </p:nvSpPr>
          <p:spPr>
            <a:xfrm rot="2700000">
              <a:off x="1318799" y="3213723"/>
              <a:ext cx="914400" cy="914400"/>
            </a:xfrm>
            <a:prstGeom prst="frame">
              <a:avLst>
                <a:gd name="adj1" fmla="val 615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4BD7FF"/>
                </a:solidFill>
                <a:cs typeface="+mn-ea"/>
                <a:sym typeface="+mn-lt"/>
              </a:endParaRPr>
            </a:p>
          </p:txBody>
        </p:sp>
        <p:sp>
          <p:nvSpPr>
            <p:cNvPr id="52" name="Freeform 43"/>
            <p:cNvSpPr>
              <a:spLocks noEditPoints="1"/>
            </p:cNvSpPr>
            <p:nvPr/>
          </p:nvSpPr>
          <p:spPr bwMode="auto">
            <a:xfrm>
              <a:off x="1652174" y="3456610"/>
              <a:ext cx="247650" cy="428625"/>
            </a:xfrm>
            <a:custGeom>
              <a:avLst/>
              <a:gdLst>
                <a:gd name="T0" fmla="*/ 66 w 132"/>
                <a:gd name="T1" fmla="*/ 188 h 228"/>
                <a:gd name="T2" fmla="*/ 116 w 132"/>
                <a:gd name="T3" fmla="*/ 138 h 228"/>
                <a:gd name="T4" fmla="*/ 116 w 132"/>
                <a:gd name="T5" fmla="*/ 50 h 228"/>
                <a:gd name="T6" fmla="*/ 66 w 132"/>
                <a:gd name="T7" fmla="*/ 0 h 228"/>
                <a:gd name="T8" fmla="*/ 16 w 132"/>
                <a:gd name="T9" fmla="*/ 50 h 228"/>
                <a:gd name="T10" fmla="*/ 16 w 132"/>
                <a:gd name="T11" fmla="*/ 138 h 228"/>
                <a:gd name="T12" fmla="*/ 66 w 132"/>
                <a:gd name="T13" fmla="*/ 188 h 228"/>
                <a:gd name="T14" fmla="*/ 24 w 132"/>
                <a:gd name="T15" fmla="*/ 50 h 228"/>
                <a:gd name="T16" fmla="*/ 66 w 132"/>
                <a:gd name="T17" fmla="*/ 8 h 228"/>
                <a:gd name="T18" fmla="*/ 108 w 132"/>
                <a:gd name="T19" fmla="*/ 50 h 228"/>
                <a:gd name="T20" fmla="*/ 108 w 132"/>
                <a:gd name="T21" fmla="*/ 138 h 228"/>
                <a:gd name="T22" fmla="*/ 66 w 132"/>
                <a:gd name="T23" fmla="*/ 180 h 228"/>
                <a:gd name="T24" fmla="*/ 24 w 132"/>
                <a:gd name="T25" fmla="*/ 138 h 228"/>
                <a:gd name="T26" fmla="*/ 24 w 132"/>
                <a:gd name="T27" fmla="*/ 50 h 228"/>
                <a:gd name="T28" fmla="*/ 128 w 132"/>
                <a:gd name="T29" fmla="*/ 96 h 228"/>
                <a:gd name="T30" fmla="*/ 124 w 132"/>
                <a:gd name="T31" fmla="*/ 100 h 228"/>
                <a:gd name="T32" fmla="*/ 124 w 132"/>
                <a:gd name="T33" fmla="*/ 138 h 228"/>
                <a:gd name="T34" fmla="*/ 66 w 132"/>
                <a:gd name="T35" fmla="*/ 196 h 228"/>
                <a:gd name="T36" fmla="*/ 8 w 132"/>
                <a:gd name="T37" fmla="*/ 138 h 228"/>
                <a:gd name="T38" fmla="*/ 8 w 132"/>
                <a:gd name="T39" fmla="*/ 100 h 228"/>
                <a:gd name="T40" fmla="*/ 4 w 132"/>
                <a:gd name="T41" fmla="*/ 96 h 228"/>
                <a:gd name="T42" fmla="*/ 0 w 132"/>
                <a:gd name="T43" fmla="*/ 100 h 228"/>
                <a:gd name="T44" fmla="*/ 0 w 132"/>
                <a:gd name="T45" fmla="*/ 138 h 228"/>
                <a:gd name="T46" fmla="*/ 60 w 132"/>
                <a:gd name="T47" fmla="*/ 204 h 228"/>
                <a:gd name="T48" fmla="*/ 60 w 132"/>
                <a:gd name="T49" fmla="*/ 204 h 228"/>
                <a:gd name="T50" fmla="*/ 60 w 132"/>
                <a:gd name="T51" fmla="*/ 220 h 228"/>
                <a:gd name="T52" fmla="*/ 48 w 132"/>
                <a:gd name="T53" fmla="*/ 220 h 228"/>
                <a:gd name="T54" fmla="*/ 44 w 132"/>
                <a:gd name="T55" fmla="*/ 224 h 228"/>
                <a:gd name="T56" fmla="*/ 48 w 132"/>
                <a:gd name="T57" fmla="*/ 228 h 228"/>
                <a:gd name="T58" fmla="*/ 80 w 132"/>
                <a:gd name="T59" fmla="*/ 228 h 228"/>
                <a:gd name="T60" fmla="*/ 84 w 132"/>
                <a:gd name="T61" fmla="*/ 224 h 228"/>
                <a:gd name="T62" fmla="*/ 80 w 132"/>
                <a:gd name="T63" fmla="*/ 220 h 228"/>
                <a:gd name="T64" fmla="*/ 68 w 132"/>
                <a:gd name="T65" fmla="*/ 220 h 228"/>
                <a:gd name="T66" fmla="*/ 68 w 132"/>
                <a:gd name="T67" fmla="*/ 204 h 228"/>
                <a:gd name="T68" fmla="*/ 68 w 132"/>
                <a:gd name="T69" fmla="*/ 204 h 228"/>
                <a:gd name="T70" fmla="*/ 132 w 132"/>
                <a:gd name="T71" fmla="*/ 138 h 228"/>
                <a:gd name="T72" fmla="*/ 132 w 132"/>
                <a:gd name="T73" fmla="*/ 100 h 228"/>
                <a:gd name="T74" fmla="*/ 128 w 132"/>
                <a:gd name="T75" fmla="*/ 9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228">
                  <a:moveTo>
                    <a:pt x="66" y="188"/>
                  </a:moveTo>
                  <a:cubicBezTo>
                    <a:pt x="94" y="188"/>
                    <a:pt x="116" y="166"/>
                    <a:pt x="116" y="138"/>
                  </a:cubicBezTo>
                  <a:cubicBezTo>
                    <a:pt x="116" y="50"/>
                    <a:pt x="116" y="50"/>
                    <a:pt x="116" y="50"/>
                  </a:cubicBezTo>
                  <a:cubicBezTo>
                    <a:pt x="116" y="22"/>
                    <a:pt x="94" y="0"/>
                    <a:pt x="66" y="0"/>
                  </a:cubicBezTo>
                  <a:cubicBezTo>
                    <a:pt x="38" y="0"/>
                    <a:pt x="16" y="22"/>
                    <a:pt x="16" y="50"/>
                  </a:cubicBezTo>
                  <a:cubicBezTo>
                    <a:pt x="16" y="138"/>
                    <a:pt x="16" y="138"/>
                    <a:pt x="16" y="138"/>
                  </a:cubicBezTo>
                  <a:cubicBezTo>
                    <a:pt x="16" y="166"/>
                    <a:pt x="38" y="188"/>
                    <a:pt x="66" y="188"/>
                  </a:cubicBezTo>
                  <a:close/>
                  <a:moveTo>
                    <a:pt x="24" y="50"/>
                  </a:moveTo>
                  <a:cubicBezTo>
                    <a:pt x="24" y="27"/>
                    <a:pt x="43" y="8"/>
                    <a:pt x="66" y="8"/>
                  </a:cubicBezTo>
                  <a:cubicBezTo>
                    <a:pt x="89" y="8"/>
                    <a:pt x="108" y="27"/>
                    <a:pt x="108" y="50"/>
                  </a:cubicBezTo>
                  <a:cubicBezTo>
                    <a:pt x="108" y="138"/>
                    <a:pt x="108" y="138"/>
                    <a:pt x="108" y="138"/>
                  </a:cubicBezTo>
                  <a:cubicBezTo>
                    <a:pt x="108" y="161"/>
                    <a:pt x="89" y="180"/>
                    <a:pt x="66" y="180"/>
                  </a:cubicBezTo>
                  <a:cubicBezTo>
                    <a:pt x="43" y="180"/>
                    <a:pt x="24" y="161"/>
                    <a:pt x="24" y="138"/>
                  </a:cubicBezTo>
                  <a:lnTo>
                    <a:pt x="24" y="50"/>
                  </a:lnTo>
                  <a:close/>
                  <a:moveTo>
                    <a:pt x="128" y="96"/>
                  </a:moveTo>
                  <a:cubicBezTo>
                    <a:pt x="126" y="96"/>
                    <a:pt x="124" y="98"/>
                    <a:pt x="124" y="100"/>
                  </a:cubicBezTo>
                  <a:cubicBezTo>
                    <a:pt x="124" y="138"/>
                    <a:pt x="124" y="138"/>
                    <a:pt x="124" y="138"/>
                  </a:cubicBezTo>
                  <a:cubicBezTo>
                    <a:pt x="124" y="170"/>
                    <a:pt x="98" y="196"/>
                    <a:pt x="66" y="196"/>
                  </a:cubicBezTo>
                  <a:cubicBezTo>
                    <a:pt x="34" y="196"/>
                    <a:pt x="8" y="170"/>
                    <a:pt x="8" y="138"/>
                  </a:cubicBezTo>
                  <a:cubicBezTo>
                    <a:pt x="8" y="100"/>
                    <a:pt x="8" y="100"/>
                    <a:pt x="8" y="100"/>
                  </a:cubicBezTo>
                  <a:cubicBezTo>
                    <a:pt x="8" y="98"/>
                    <a:pt x="6" y="96"/>
                    <a:pt x="4" y="96"/>
                  </a:cubicBezTo>
                  <a:cubicBezTo>
                    <a:pt x="2" y="96"/>
                    <a:pt x="0" y="98"/>
                    <a:pt x="0" y="100"/>
                  </a:cubicBezTo>
                  <a:cubicBezTo>
                    <a:pt x="0" y="138"/>
                    <a:pt x="0" y="138"/>
                    <a:pt x="0" y="138"/>
                  </a:cubicBezTo>
                  <a:cubicBezTo>
                    <a:pt x="0" y="172"/>
                    <a:pt x="26" y="201"/>
                    <a:pt x="60" y="204"/>
                  </a:cubicBezTo>
                  <a:cubicBezTo>
                    <a:pt x="60" y="204"/>
                    <a:pt x="60" y="204"/>
                    <a:pt x="60" y="204"/>
                  </a:cubicBezTo>
                  <a:cubicBezTo>
                    <a:pt x="60" y="220"/>
                    <a:pt x="60" y="220"/>
                    <a:pt x="60" y="220"/>
                  </a:cubicBezTo>
                  <a:cubicBezTo>
                    <a:pt x="48" y="220"/>
                    <a:pt x="48" y="220"/>
                    <a:pt x="48" y="220"/>
                  </a:cubicBezTo>
                  <a:cubicBezTo>
                    <a:pt x="46" y="220"/>
                    <a:pt x="44" y="222"/>
                    <a:pt x="44" y="224"/>
                  </a:cubicBezTo>
                  <a:cubicBezTo>
                    <a:pt x="44" y="226"/>
                    <a:pt x="46" y="228"/>
                    <a:pt x="48" y="228"/>
                  </a:cubicBezTo>
                  <a:cubicBezTo>
                    <a:pt x="80" y="228"/>
                    <a:pt x="80" y="228"/>
                    <a:pt x="80" y="228"/>
                  </a:cubicBezTo>
                  <a:cubicBezTo>
                    <a:pt x="82" y="228"/>
                    <a:pt x="84" y="226"/>
                    <a:pt x="84" y="224"/>
                  </a:cubicBezTo>
                  <a:cubicBezTo>
                    <a:pt x="84" y="222"/>
                    <a:pt x="82" y="220"/>
                    <a:pt x="80" y="220"/>
                  </a:cubicBezTo>
                  <a:cubicBezTo>
                    <a:pt x="68" y="220"/>
                    <a:pt x="68" y="220"/>
                    <a:pt x="68" y="220"/>
                  </a:cubicBezTo>
                  <a:cubicBezTo>
                    <a:pt x="68" y="204"/>
                    <a:pt x="68" y="204"/>
                    <a:pt x="68" y="204"/>
                  </a:cubicBezTo>
                  <a:cubicBezTo>
                    <a:pt x="68" y="204"/>
                    <a:pt x="68" y="204"/>
                    <a:pt x="68" y="204"/>
                  </a:cubicBezTo>
                  <a:cubicBezTo>
                    <a:pt x="103" y="203"/>
                    <a:pt x="132" y="174"/>
                    <a:pt x="132" y="138"/>
                  </a:cubicBezTo>
                  <a:cubicBezTo>
                    <a:pt x="132" y="100"/>
                    <a:pt x="132" y="100"/>
                    <a:pt x="132" y="100"/>
                  </a:cubicBezTo>
                  <a:cubicBezTo>
                    <a:pt x="132" y="98"/>
                    <a:pt x="130" y="96"/>
                    <a:pt x="128" y="96"/>
                  </a:cubicBezTo>
                  <a:close/>
                </a:path>
              </a:pathLst>
            </a:custGeom>
            <a:solidFill>
              <a:schemeClr val="bg1"/>
            </a:solidFill>
            <a:ln>
              <a:noFill/>
            </a:ln>
          </p:spPr>
          <p:txBody>
            <a:bodyPr vert="horz" wrap="square" lIns="91440" tIns="45720" rIns="91440" bIns="45720" numCol="1" anchor="t" anchorCtr="0" compatLnSpc="1"/>
            <a:lstStyle/>
            <a:p>
              <a:endParaRPr lang="en-US">
                <a:solidFill>
                  <a:srgbClr val="4BD7FF"/>
                </a:solidFill>
                <a:cs typeface="+mn-ea"/>
                <a:sym typeface="+mn-lt"/>
              </a:endParaRPr>
            </a:p>
          </p:txBody>
        </p:sp>
      </p:grpSp>
      <p:grpSp>
        <p:nvGrpSpPr>
          <p:cNvPr id="31" name="组合 30"/>
          <p:cNvGrpSpPr/>
          <p:nvPr/>
        </p:nvGrpSpPr>
        <p:grpSpPr>
          <a:xfrm>
            <a:off x="382276" y="202078"/>
            <a:ext cx="4291324" cy="381000"/>
            <a:chOff x="382276" y="202078"/>
            <a:chExt cx="4291324" cy="381000"/>
          </a:xfrm>
        </p:grpSpPr>
        <p:grpSp>
          <p:nvGrpSpPr>
            <p:cNvPr id="32" name="组合 31"/>
            <p:cNvGrpSpPr/>
            <p:nvPr/>
          </p:nvGrpSpPr>
          <p:grpSpPr>
            <a:xfrm>
              <a:off x="382276" y="269854"/>
              <a:ext cx="604607" cy="274860"/>
              <a:chOff x="775976" y="295254"/>
              <a:chExt cx="604607" cy="274860"/>
            </a:xfrm>
          </p:grpSpPr>
          <p:grpSp>
            <p:nvGrpSpPr>
              <p:cNvPr id="34" name="组合 33"/>
              <p:cNvGrpSpPr/>
              <p:nvPr/>
            </p:nvGrpSpPr>
            <p:grpSpPr>
              <a:xfrm rot="2788198">
                <a:off x="784307" y="286923"/>
                <a:ext cx="266582" cy="283243"/>
                <a:chOff x="4389120" y="2293620"/>
                <a:chExt cx="609600" cy="647700"/>
              </a:xfrm>
            </p:grpSpPr>
            <p:cxnSp>
              <p:nvCxnSpPr>
                <p:cNvPr id="47" name="直接连接符 46"/>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88198">
                <a:off x="938001" y="286923"/>
                <a:ext cx="266582" cy="283243"/>
                <a:chOff x="4389120" y="2293620"/>
                <a:chExt cx="609600" cy="647700"/>
              </a:xfrm>
            </p:grpSpPr>
            <p:cxnSp>
              <p:nvCxnSpPr>
                <p:cNvPr id="39" name="直接连接符 3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2788198">
                <a:off x="1105671" y="295201"/>
                <a:ext cx="266582" cy="283243"/>
                <a:chOff x="4389120" y="2293620"/>
                <a:chExt cx="609600" cy="647700"/>
              </a:xfrm>
            </p:grpSpPr>
            <p:cxnSp>
              <p:nvCxnSpPr>
                <p:cNvPr id="37" name="直接连接符 36"/>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1265771" y="202078"/>
              <a:ext cx="3407829" cy="381000"/>
            </a:xfrm>
            <a:prstGeom prst="rect">
              <a:avLst/>
            </a:prstGeom>
            <a:noFill/>
          </p:spPr>
          <p:txBody>
            <a:bodyPr wrap="square" rtlCol="0">
              <a:spAutoFit/>
            </a:bodyPr>
            <a:lstStyle/>
            <a:p>
              <a:r>
                <a:rPr lang="zh-CN" altLang="en-US" b="1" dirty="0">
                  <a:solidFill>
                    <a:srgbClr val="4BD7FF"/>
                  </a:solidFill>
                  <a:cs typeface="+mn-ea"/>
                  <a:sym typeface="+mn-lt"/>
                </a:rPr>
                <a:t>业务常规</a:t>
              </a:r>
              <a:endParaRPr lang="zh-CN" altLang="en-US" b="1" dirty="0">
                <a:solidFill>
                  <a:srgbClr val="4BD7FF"/>
                </a:solidFill>
                <a:cs typeface="+mn-ea"/>
                <a:sym typeface="+mn-lt"/>
              </a:endParaRPr>
            </a:p>
          </p:txBody>
        </p:sp>
      </p:grpSp>
      <p:sp>
        <p:nvSpPr>
          <p:cNvPr id="53" name="Rectangle 40"/>
          <p:cNvSpPr/>
          <p:nvPr/>
        </p:nvSpPr>
        <p:spPr>
          <a:xfrm>
            <a:off x="8713500" y="4573849"/>
            <a:ext cx="2997381" cy="368755"/>
          </a:xfrm>
          <a:prstGeom prst="rect">
            <a:avLst/>
          </a:prstGeom>
        </p:spPr>
        <p:txBody>
          <a:bodyPr wrap="square">
            <a:spAutoFit/>
          </a:bodyPr>
          <a:lstStyle/>
          <a:p>
            <a:pPr algn="ctr">
              <a:lnSpc>
                <a:spcPct val="120000"/>
              </a:lnSpc>
            </a:pPr>
            <a:r>
              <a:rPr lang="zh-CN" altLang="en-US" sz="1600" b="1" dirty="0">
                <a:solidFill>
                  <a:srgbClr val="4BD7FF"/>
                </a:solidFill>
                <a:cs typeface="+mn-ea"/>
                <a:sym typeface="+mn-lt"/>
              </a:rPr>
              <a:t>需求发布</a:t>
            </a:r>
            <a:endParaRPr lang="en-US" altLang="zh-CN" sz="1600" b="1" dirty="0">
              <a:solidFill>
                <a:srgbClr val="4BD7FF"/>
              </a:solidFill>
              <a:cs typeface="+mn-ea"/>
              <a:sym typeface="+mn-lt"/>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2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3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40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4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ppt_x"/>
                                          </p:val>
                                        </p:tav>
                                        <p:tav tm="100000">
                                          <p:val>
                                            <p:strVal val="#ppt_x"/>
                                          </p:val>
                                        </p:tav>
                                      </p:tavLst>
                                    </p:anim>
                                    <p:anim calcmode="lin" valueType="num">
                                      <p:cBhvr additive="base">
                                        <p:cTn id="36"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sp>
        <p:nvSpPr>
          <p:cNvPr id="4" name="Freeform 240"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459178" y="5722137"/>
            <a:ext cx="139219" cy="174023"/>
          </a:xfrm>
          <a:custGeom>
            <a:avLst/>
            <a:gdLst>
              <a:gd name="T0" fmla="*/ 36 w 164"/>
              <a:gd name="T1" fmla="*/ 73 h 205"/>
              <a:gd name="T2" fmla="*/ 0 w 164"/>
              <a:gd name="T3" fmla="*/ 205 h 205"/>
              <a:gd name="T4" fmla="*/ 164 w 164"/>
              <a:gd name="T5" fmla="*/ 0 h 205"/>
              <a:gd name="T6" fmla="*/ 36 w 164"/>
              <a:gd name="T7" fmla="*/ 73 h 205"/>
            </a:gdLst>
            <a:ahLst/>
            <a:cxnLst>
              <a:cxn ang="0">
                <a:pos x="T0" y="T1"/>
              </a:cxn>
              <a:cxn ang="0">
                <a:pos x="T2" y="T3"/>
              </a:cxn>
              <a:cxn ang="0">
                <a:pos x="T4" y="T5"/>
              </a:cxn>
              <a:cxn ang="0">
                <a:pos x="T6" y="T7"/>
              </a:cxn>
            </a:cxnLst>
            <a:rect l="0" t="0" r="r" b="b"/>
            <a:pathLst>
              <a:path w="164" h="205">
                <a:moveTo>
                  <a:pt x="36" y="73"/>
                </a:moveTo>
                <a:lnTo>
                  <a:pt x="0" y="205"/>
                </a:lnTo>
                <a:lnTo>
                  <a:pt x="164" y="0"/>
                </a:lnTo>
                <a:lnTo>
                  <a:pt x="36" y="7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 name="Freeform 241"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782607" y="5269676"/>
            <a:ext cx="108659" cy="130730"/>
          </a:xfrm>
          <a:custGeom>
            <a:avLst/>
            <a:gdLst>
              <a:gd name="T0" fmla="*/ 0 w 128"/>
              <a:gd name="T1" fmla="*/ 74 h 154"/>
              <a:gd name="T2" fmla="*/ 85 w 128"/>
              <a:gd name="T3" fmla="*/ 154 h 154"/>
              <a:gd name="T4" fmla="*/ 128 w 128"/>
              <a:gd name="T5" fmla="*/ 0 h 154"/>
              <a:gd name="T6" fmla="*/ 0 w 128"/>
              <a:gd name="T7" fmla="*/ 74 h 154"/>
            </a:gdLst>
            <a:ahLst/>
            <a:cxnLst>
              <a:cxn ang="0">
                <a:pos x="T0" y="T1"/>
              </a:cxn>
              <a:cxn ang="0">
                <a:pos x="T2" y="T3"/>
              </a:cxn>
              <a:cxn ang="0">
                <a:pos x="T4" y="T5"/>
              </a:cxn>
              <a:cxn ang="0">
                <a:pos x="T6" y="T7"/>
              </a:cxn>
            </a:cxnLst>
            <a:rect l="0" t="0" r="r" b="b"/>
            <a:pathLst>
              <a:path w="128" h="154">
                <a:moveTo>
                  <a:pt x="0" y="74"/>
                </a:moveTo>
                <a:lnTo>
                  <a:pt x="85" y="154"/>
                </a:lnTo>
                <a:lnTo>
                  <a:pt x="128" y="0"/>
                </a:lnTo>
                <a:lnTo>
                  <a:pt x="0" y="7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 name="Freeform 242"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7901" y="5700066"/>
            <a:ext cx="107810" cy="129881"/>
          </a:xfrm>
          <a:custGeom>
            <a:avLst/>
            <a:gdLst>
              <a:gd name="T0" fmla="*/ 0 w 127"/>
              <a:gd name="T1" fmla="*/ 73 h 153"/>
              <a:gd name="T2" fmla="*/ 85 w 127"/>
              <a:gd name="T3" fmla="*/ 153 h 153"/>
              <a:gd name="T4" fmla="*/ 127 w 127"/>
              <a:gd name="T5" fmla="*/ 0 h 153"/>
              <a:gd name="T6" fmla="*/ 0 w 127"/>
              <a:gd name="T7" fmla="*/ 73 h 153"/>
            </a:gdLst>
            <a:ahLst/>
            <a:cxnLst>
              <a:cxn ang="0">
                <a:pos x="T0" y="T1"/>
              </a:cxn>
              <a:cxn ang="0">
                <a:pos x="T2" y="T3"/>
              </a:cxn>
              <a:cxn ang="0">
                <a:pos x="T4" y="T5"/>
              </a:cxn>
              <a:cxn ang="0">
                <a:pos x="T6" y="T7"/>
              </a:cxn>
            </a:cxnLst>
            <a:rect l="0" t="0" r="r" b="b"/>
            <a:pathLst>
              <a:path w="127" h="153">
                <a:moveTo>
                  <a:pt x="0" y="73"/>
                </a:moveTo>
                <a:lnTo>
                  <a:pt x="85" y="153"/>
                </a:lnTo>
                <a:lnTo>
                  <a:pt x="127" y="0"/>
                </a:lnTo>
                <a:lnTo>
                  <a:pt x="0" y="7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 name="Freeform 243"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836934" y="4582920"/>
            <a:ext cx="107810" cy="130730"/>
          </a:xfrm>
          <a:custGeom>
            <a:avLst/>
            <a:gdLst>
              <a:gd name="T0" fmla="*/ 0 w 127"/>
              <a:gd name="T1" fmla="*/ 73 h 154"/>
              <a:gd name="T2" fmla="*/ 85 w 127"/>
              <a:gd name="T3" fmla="*/ 154 h 154"/>
              <a:gd name="T4" fmla="*/ 127 w 127"/>
              <a:gd name="T5" fmla="*/ 0 h 154"/>
              <a:gd name="T6" fmla="*/ 0 w 127"/>
              <a:gd name="T7" fmla="*/ 73 h 154"/>
            </a:gdLst>
            <a:ahLst/>
            <a:cxnLst>
              <a:cxn ang="0">
                <a:pos x="T0" y="T1"/>
              </a:cxn>
              <a:cxn ang="0">
                <a:pos x="T2" y="T3"/>
              </a:cxn>
              <a:cxn ang="0">
                <a:pos x="T4" y="T5"/>
              </a:cxn>
              <a:cxn ang="0">
                <a:pos x="T6" y="T7"/>
              </a:cxn>
            </a:cxnLst>
            <a:rect l="0" t="0" r="r" b="b"/>
            <a:pathLst>
              <a:path w="127" h="154">
                <a:moveTo>
                  <a:pt x="0" y="73"/>
                </a:moveTo>
                <a:lnTo>
                  <a:pt x="85" y="154"/>
                </a:lnTo>
                <a:lnTo>
                  <a:pt x="127" y="0"/>
                </a:lnTo>
                <a:lnTo>
                  <a:pt x="0" y="7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 name="Freeform 244"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019449" y="4906349"/>
            <a:ext cx="138370" cy="92530"/>
          </a:xfrm>
          <a:custGeom>
            <a:avLst/>
            <a:gdLst>
              <a:gd name="T0" fmla="*/ 0 w 163"/>
              <a:gd name="T1" fmla="*/ 28 h 109"/>
              <a:gd name="T2" fmla="*/ 85 w 163"/>
              <a:gd name="T3" fmla="*/ 109 h 109"/>
              <a:gd name="T4" fmla="*/ 163 w 163"/>
              <a:gd name="T5" fmla="*/ 0 h 109"/>
              <a:gd name="T6" fmla="*/ 0 w 163"/>
              <a:gd name="T7" fmla="*/ 28 h 109"/>
            </a:gdLst>
            <a:ahLst/>
            <a:cxnLst>
              <a:cxn ang="0">
                <a:pos x="T0" y="T1"/>
              </a:cxn>
              <a:cxn ang="0">
                <a:pos x="T2" y="T3"/>
              </a:cxn>
              <a:cxn ang="0">
                <a:pos x="T4" y="T5"/>
              </a:cxn>
              <a:cxn ang="0">
                <a:pos x="T6" y="T7"/>
              </a:cxn>
            </a:cxnLst>
            <a:rect l="0" t="0" r="r" b="b"/>
            <a:pathLst>
              <a:path w="163" h="109">
                <a:moveTo>
                  <a:pt x="0" y="28"/>
                </a:moveTo>
                <a:lnTo>
                  <a:pt x="85" y="109"/>
                </a:lnTo>
                <a:lnTo>
                  <a:pt x="163" y="0"/>
                </a:lnTo>
                <a:lnTo>
                  <a:pt x="0" y="2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 name="Freeform 245"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626410" y="4813820"/>
            <a:ext cx="264855" cy="129032"/>
          </a:xfrm>
          <a:custGeom>
            <a:avLst/>
            <a:gdLst>
              <a:gd name="T0" fmla="*/ 0 w 312"/>
              <a:gd name="T1" fmla="*/ 152 h 152"/>
              <a:gd name="T2" fmla="*/ 248 w 312"/>
              <a:gd name="T3" fmla="*/ 116 h 152"/>
              <a:gd name="T4" fmla="*/ 312 w 312"/>
              <a:gd name="T5" fmla="*/ 0 h 152"/>
              <a:gd name="T6" fmla="*/ 0 w 312"/>
              <a:gd name="T7" fmla="*/ 152 h 152"/>
            </a:gdLst>
            <a:ahLst/>
            <a:cxnLst>
              <a:cxn ang="0">
                <a:pos x="T0" y="T1"/>
              </a:cxn>
              <a:cxn ang="0">
                <a:pos x="T2" y="T3"/>
              </a:cxn>
              <a:cxn ang="0">
                <a:pos x="T4" y="T5"/>
              </a:cxn>
              <a:cxn ang="0">
                <a:pos x="T6" y="T7"/>
              </a:cxn>
            </a:cxnLst>
            <a:rect l="0" t="0" r="r" b="b"/>
            <a:pathLst>
              <a:path w="312" h="152">
                <a:moveTo>
                  <a:pt x="0" y="152"/>
                </a:moveTo>
                <a:lnTo>
                  <a:pt x="248" y="116"/>
                </a:lnTo>
                <a:lnTo>
                  <a:pt x="312" y="0"/>
                </a:lnTo>
                <a:lnTo>
                  <a:pt x="0" y="15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 name="Freeform 246"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453234" y="4912292"/>
            <a:ext cx="279286" cy="202886"/>
          </a:xfrm>
          <a:custGeom>
            <a:avLst/>
            <a:gdLst>
              <a:gd name="T0" fmla="*/ 35 w 329"/>
              <a:gd name="T1" fmla="*/ 107 h 239"/>
              <a:gd name="T2" fmla="*/ 0 w 329"/>
              <a:gd name="T3" fmla="*/ 239 h 239"/>
              <a:gd name="T4" fmla="*/ 329 w 329"/>
              <a:gd name="T5" fmla="*/ 0 h 239"/>
              <a:gd name="T6" fmla="*/ 35 w 329"/>
              <a:gd name="T7" fmla="*/ 107 h 239"/>
            </a:gdLst>
            <a:ahLst/>
            <a:cxnLst>
              <a:cxn ang="0">
                <a:pos x="T0" y="T1"/>
              </a:cxn>
              <a:cxn ang="0">
                <a:pos x="T2" y="T3"/>
              </a:cxn>
              <a:cxn ang="0">
                <a:pos x="T4" y="T5"/>
              </a:cxn>
              <a:cxn ang="0">
                <a:pos x="T6" y="T7"/>
              </a:cxn>
            </a:cxnLst>
            <a:rect l="0" t="0" r="r" b="b"/>
            <a:pathLst>
              <a:path w="329" h="239">
                <a:moveTo>
                  <a:pt x="35" y="107"/>
                </a:moveTo>
                <a:lnTo>
                  <a:pt x="0" y="239"/>
                </a:lnTo>
                <a:lnTo>
                  <a:pt x="329" y="0"/>
                </a:lnTo>
                <a:lnTo>
                  <a:pt x="35" y="10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 name="Freeform 247"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019449" y="5107537"/>
            <a:ext cx="321731" cy="104414"/>
          </a:xfrm>
          <a:custGeom>
            <a:avLst/>
            <a:gdLst>
              <a:gd name="T0" fmla="*/ 0 w 379"/>
              <a:gd name="T1" fmla="*/ 97 h 123"/>
              <a:gd name="T2" fmla="*/ 272 w 379"/>
              <a:gd name="T3" fmla="*/ 123 h 123"/>
              <a:gd name="T4" fmla="*/ 379 w 379"/>
              <a:gd name="T5" fmla="*/ 0 h 123"/>
              <a:gd name="T6" fmla="*/ 0 w 379"/>
              <a:gd name="T7" fmla="*/ 97 h 123"/>
            </a:gdLst>
            <a:ahLst/>
            <a:cxnLst>
              <a:cxn ang="0">
                <a:pos x="T0" y="T1"/>
              </a:cxn>
              <a:cxn ang="0">
                <a:pos x="T2" y="T3"/>
              </a:cxn>
              <a:cxn ang="0">
                <a:pos x="T4" y="T5"/>
              </a:cxn>
              <a:cxn ang="0">
                <a:pos x="T6" y="T7"/>
              </a:cxn>
            </a:cxnLst>
            <a:rect l="0" t="0" r="r" b="b"/>
            <a:pathLst>
              <a:path w="379" h="123">
                <a:moveTo>
                  <a:pt x="0" y="97"/>
                </a:moveTo>
                <a:lnTo>
                  <a:pt x="272" y="123"/>
                </a:lnTo>
                <a:lnTo>
                  <a:pt x="379" y="0"/>
                </a:lnTo>
                <a:lnTo>
                  <a:pt x="0" y="9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 name="Freeform 248"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257141" y="3729781"/>
            <a:ext cx="204584" cy="168081"/>
          </a:xfrm>
          <a:custGeom>
            <a:avLst/>
            <a:gdLst>
              <a:gd name="T0" fmla="*/ 0 w 241"/>
              <a:gd name="T1" fmla="*/ 0 h 198"/>
              <a:gd name="T2" fmla="*/ 7 w 241"/>
              <a:gd name="T3" fmla="*/ 146 h 198"/>
              <a:gd name="T4" fmla="*/ 241 w 241"/>
              <a:gd name="T5" fmla="*/ 198 h 198"/>
              <a:gd name="T6" fmla="*/ 0 w 241"/>
              <a:gd name="T7" fmla="*/ 0 h 198"/>
            </a:gdLst>
            <a:ahLst/>
            <a:cxnLst>
              <a:cxn ang="0">
                <a:pos x="T0" y="T1"/>
              </a:cxn>
              <a:cxn ang="0">
                <a:pos x="T2" y="T3"/>
              </a:cxn>
              <a:cxn ang="0">
                <a:pos x="T4" y="T5"/>
              </a:cxn>
              <a:cxn ang="0">
                <a:pos x="T6" y="T7"/>
              </a:cxn>
            </a:cxnLst>
            <a:rect l="0" t="0" r="r" b="b"/>
            <a:pathLst>
              <a:path w="241" h="198">
                <a:moveTo>
                  <a:pt x="0" y="0"/>
                </a:moveTo>
                <a:lnTo>
                  <a:pt x="7" y="146"/>
                </a:lnTo>
                <a:lnTo>
                  <a:pt x="241" y="198"/>
                </a:lnTo>
                <a:lnTo>
                  <a:pt x="0"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 name="Freeform 249"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110280" y="5259490"/>
            <a:ext cx="106112" cy="112903"/>
          </a:xfrm>
          <a:custGeom>
            <a:avLst/>
            <a:gdLst>
              <a:gd name="T0" fmla="*/ 35 w 125"/>
              <a:gd name="T1" fmla="*/ 0 h 133"/>
              <a:gd name="T2" fmla="*/ 0 w 125"/>
              <a:gd name="T3" fmla="*/ 133 h 133"/>
              <a:gd name="T4" fmla="*/ 125 w 125"/>
              <a:gd name="T5" fmla="*/ 100 h 133"/>
              <a:gd name="T6" fmla="*/ 35 w 125"/>
              <a:gd name="T7" fmla="*/ 0 h 133"/>
            </a:gdLst>
            <a:ahLst/>
            <a:cxnLst>
              <a:cxn ang="0">
                <a:pos x="T0" y="T1"/>
              </a:cxn>
              <a:cxn ang="0">
                <a:pos x="T2" y="T3"/>
              </a:cxn>
              <a:cxn ang="0">
                <a:pos x="T4" y="T5"/>
              </a:cxn>
              <a:cxn ang="0">
                <a:pos x="T6" y="T7"/>
              </a:cxn>
            </a:cxnLst>
            <a:rect l="0" t="0" r="r" b="b"/>
            <a:pathLst>
              <a:path w="125" h="133">
                <a:moveTo>
                  <a:pt x="35" y="0"/>
                </a:moveTo>
                <a:lnTo>
                  <a:pt x="0" y="133"/>
                </a:lnTo>
                <a:lnTo>
                  <a:pt x="125" y="100"/>
                </a:lnTo>
                <a:lnTo>
                  <a:pt x="35"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4" name="Freeform 250"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2031331" y="4406350"/>
            <a:ext cx="182512" cy="270797"/>
          </a:xfrm>
          <a:custGeom>
            <a:avLst/>
            <a:gdLst>
              <a:gd name="T0" fmla="*/ 125 w 215"/>
              <a:gd name="T1" fmla="*/ 0 h 319"/>
              <a:gd name="T2" fmla="*/ 0 w 215"/>
              <a:gd name="T3" fmla="*/ 319 h 319"/>
              <a:gd name="T4" fmla="*/ 215 w 215"/>
              <a:gd name="T5" fmla="*/ 99 h 319"/>
              <a:gd name="T6" fmla="*/ 125 w 215"/>
              <a:gd name="T7" fmla="*/ 0 h 319"/>
            </a:gdLst>
            <a:ahLst/>
            <a:cxnLst>
              <a:cxn ang="0">
                <a:pos x="T0" y="T1"/>
              </a:cxn>
              <a:cxn ang="0">
                <a:pos x="T2" y="T3"/>
              </a:cxn>
              <a:cxn ang="0">
                <a:pos x="T4" y="T5"/>
              </a:cxn>
              <a:cxn ang="0">
                <a:pos x="T6" y="T7"/>
              </a:cxn>
            </a:cxnLst>
            <a:rect l="0" t="0" r="r" b="b"/>
            <a:pathLst>
              <a:path w="215" h="319">
                <a:moveTo>
                  <a:pt x="125" y="0"/>
                </a:moveTo>
                <a:lnTo>
                  <a:pt x="0" y="319"/>
                </a:lnTo>
                <a:lnTo>
                  <a:pt x="215" y="99"/>
                </a:lnTo>
                <a:lnTo>
                  <a:pt x="125"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5" name="Freeform 252"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2041518" y="4066792"/>
            <a:ext cx="495755" cy="363327"/>
          </a:xfrm>
          <a:custGeom>
            <a:avLst/>
            <a:gdLst>
              <a:gd name="T0" fmla="*/ 61 w 584"/>
              <a:gd name="T1" fmla="*/ 192 h 428"/>
              <a:gd name="T2" fmla="*/ 0 w 584"/>
              <a:gd name="T3" fmla="*/ 428 h 428"/>
              <a:gd name="T4" fmla="*/ 584 w 584"/>
              <a:gd name="T5" fmla="*/ 0 h 428"/>
              <a:gd name="T6" fmla="*/ 61 w 584"/>
              <a:gd name="T7" fmla="*/ 192 h 428"/>
            </a:gdLst>
            <a:ahLst/>
            <a:cxnLst>
              <a:cxn ang="0">
                <a:pos x="T0" y="T1"/>
              </a:cxn>
              <a:cxn ang="0">
                <a:pos x="T2" y="T3"/>
              </a:cxn>
              <a:cxn ang="0">
                <a:pos x="T4" y="T5"/>
              </a:cxn>
              <a:cxn ang="0">
                <a:pos x="T6" y="T7"/>
              </a:cxn>
            </a:cxnLst>
            <a:rect l="0" t="0" r="r" b="b"/>
            <a:pathLst>
              <a:path w="584" h="428">
                <a:moveTo>
                  <a:pt x="61" y="192"/>
                </a:moveTo>
                <a:lnTo>
                  <a:pt x="0" y="428"/>
                </a:lnTo>
                <a:lnTo>
                  <a:pt x="584" y="0"/>
                </a:lnTo>
                <a:lnTo>
                  <a:pt x="61" y="19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6" name="Freeform 253"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639991" y="3444552"/>
            <a:ext cx="616298" cy="132428"/>
          </a:xfrm>
          <a:custGeom>
            <a:avLst/>
            <a:gdLst>
              <a:gd name="T0" fmla="*/ 539 w 726"/>
              <a:gd name="T1" fmla="*/ 0 h 156"/>
              <a:gd name="T2" fmla="*/ 726 w 726"/>
              <a:gd name="T3" fmla="*/ 156 h 156"/>
              <a:gd name="T4" fmla="*/ 0 w 726"/>
              <a:gd name="T5" fmla="*/ 149 h 156"/>
              <a:gd name="T6" fmla="*/ 539 w 726"/>
              <a:gd name="T7" fmla="*/ 0 h 156"/>
            </a:gdLst>
            <a:ahLst/>
            <a:cxnLst>
              <a:cxn ang="0">
                <a:pos x="T0" y="T1"/>
              </a:cxn>
              <a:cxn ang="0">
                <a:pos x="T2" y="T3"/>
              </a:cxn>
              <a:cxn ang="0">
                <a:pos x="T4" y="T5"/>
              </a:cxn>
              <a:cxn ang="0">
                <a:pos x="T6" y="T7"/>
              </a:cxn>
            </a:cxnLst>
            <a:rect l="0" t="0" r="r" b="b"/>
            <a:pathLst>
              <a:path w="726" h="156">
                <a:moveTo>
                  <a:pt x="539" y="0"/>
                </a:moveTo>
                <a:lnTo>
                  <a:pt x="726" y="156"/>
                </a:lnTo>
                <a:lnTo>
                  <a:pt x="0" y="149"/>
                </a:lnTo>
                <a:lnTo>
                  <a:pt x="539"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7" name="Freeform 255"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728278" y="4247607"/>
            <a:ext cx="343802" cy="148557"/>
          </a:xfrm>
          <a:custGeom>
            <a:avLst/>
            <a:gdLst>
              <a:gd name="T0" fmla="*/ 168 w 405"/>
              <a:gd name="T1" fmla="*/ 175 h 175"/>
              <a:gd name="T2" fmla="*/ 0 w 405"/>
              <a:gd name="T3" fmla="*/ 69 h 175"/>
              <a:gd name="T4" fmla="*/ 405 w 405"/>
              <a:gd name="T5" fmla="*/ 0 h 175"/>
              <a:gd name="T6" fmla="*/ 168 w 405"/>
              <a:gd name="T7" fmla="*/ 175 h 175"/>
            </a:gdLst>
            <a:ahLst/>
            <a:cxnLst>
              <a:cxn ang="0">
                <a:pos x="T0" y="T1"/>
              </a:cxn>
              <a:cxn ang="0">
                <a:pos x="T2" y="T3"/>
              </a:cxn>
              <a:cxn ang="0">
                <a:pos x="T4" y="T5"/>
              </a:cxn>
              <a:cxn ang="0">
                <a:pos x="T6" y="T7"/>
              </a:cxn>
            </a:cxnLst>
            <a:rect l="0" t="0" r="r" b="b"/>
            <a:pathLst>
              <a:path w="405" h="175">
                <a:moveTo>
                  <a:pt x="168" y="175"/>
                </a:moveTo>
                <a:lnTo>
                  <a:pt x="0" y="69"/>
                </a:lnTo>
                <a:lnTo>
                  <a:pt x="405" y="0"/>
                </a:lnTo>
                <a:lnTo>
                  <a:pt x="168" y="17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8" name="Freeform 256"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784303" y="3767981"/>
            <a:ext cx="257215" cy="144312"/>
          </a:xfrm>
          <a:custGeom>
            <a:avLst/>
            <a:gdLst>
              <a:gd name="T0" fmla="*/ 0 w 303"/>
              <a:gd name="T1" fmla="*/ 170 h 170"/>
              <a:gd name="T2" fmla="*/ 177 w 303"/>
              <a:gd name="T3" fmla="*/ 0 h 170"/>
              <a:gd name="T4" fmla="*/ 303 w 303"/>
              <a:gd name="T5" fmla="*/ 85 h 170"/>
              <a:gd name="T6" fmla="*/ 0 w 303"/>
              <a:gd name="T7" fmla="*/ 170 h 170"/>
            </a:gdLst>
            <a:ahLst/>
            <a:cxnLst>
              <a:cxn ang="0">
                <a:pos x="T0" y="T1"/>
              </a:cxn>
              <a:cxn ang="0">
                <a:pos x="T2" y="T3"/>
              </a:cxn>
              <a:cxn ang="0">
                <a:pos x="T4" y="T5"/>
              </a:cxn>
              <a:cxn ang="0">
                <a:pos x="T6" y="T7"/>
              </a:cxn>
            </a:cxnLst>
            <a:rect l="0" t="0" r="r" b="b"/>
            <a:pathLst>
              <a:path w="303" h="170">
                <a:moveTo>
                  <a:pt x="0" y="170"/>
                </a:moveTo>
                <a:lnTo>
                  <a:pt x="177" y="0"/>
                </a:lnTo>
                <a:lnTo>
                  <a:pt x="303" y="85"/>
                </a:lnTo>
                <a:lnTo>
                  <a:pt x="0" y="17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9" name="Freeform 257"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210450" y="4075281"/>
            <a:ext cx="114601" cy="63667"/>
          </a:xfrm>
          <a:custGeom>
            <a:avLst/>
            <a:gdLst>
              <a:gd name="T0" fmla="*/ 0 w 135"/>
              <a:gd name="T1" fmla="*/ 75 h 75"/>
              <a:gd name="T2" fmla="*/ 80 w 135"/>
              <a:gd name="T3" fmla="*/ 0 h 75"/>
              <a:gd name="T4" fmla="*/ 135 w 135"/>
              <a:gd name="T5" fmla="*/ 37 h 75"/>
              <a:gd name="T6" fmla="*/ 0 w 135"/>
              <a:gd name="T7" fmla="*/ 75 h 75"/>
            </a:gdLst>
            <a:ahLst/>
            <a:cxnLst>
              <a:cxn ang="0">
                <a:pos x="T0" y="T1"/>
              </a:cxn>
              <a:cxn ang="0">
                <a:pos x="T2" y="T3"/>
              </a:cxn>
              <a:cxn ang="0">
                <a:pos x="T4" y="T5"/>
              </a:cxn>
              <a:cxn ang="0">
                <a:pos x="T6" y="T7"/>
              </a:cxn>
            </a:cxnLst>
            <a:rect l="0" t="0" r="r" b="b"/>
            <a:pathLst>
              <a:path w="135" h="75">
                <a:moveTo>
                  <a:pt x="0" y="75"/>
                </a:moveTo>
                <a:lnTo>
                  <a:pt x="80" y="0"/>
                </a:lnTo>
                <a:lnTo>
                  <a:pt x="135" y="37"/>
                </a:lnTo>
                <a:lnTo>
                  <a:pt x="0" y="7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0" name="Freeform 258"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216392" y="4781562"/>
            <a:ext cx="112054" cy="64516"/>
          </a:xfrm>
          <a:custGeom>
            <a:avLst/>
            <a:gdLst>
              <a:gd name="T0" fmla="*/ 0 w 132"/>
              <a:gd name="T1" fmla="*/ 76 h 76"/>
              <a:gd name="T2" fmla="*/ 78 w 132"/>
              <a:gd name="T3" fmla="*/ 0 h 76"/>
              <a:gd name="T4" fmla="*/ 132 w 132"/>
              <a:gd name="T5" fmla="*/ 38 h 76"/>
              <a:gd name="T6" fmla="*/ 0 w 132"/>
              <a:gd name="T7" fmla="*/ 76 h 76"/>
            </a:gdLst>
            <a:ahLst/>
            <a:cxnLst>
              <a:cxn ang="0">
                <a:pos x="T0" y="T1"/>
              </a:cxn>
              <a:cxn ang="0">
                <a:pos x="T2" y="T3"/>
              </a:cxn>
              <a:cxn ang="0">
                <a:pos x="T4" y="T5"/>
              </a:cxn>
              <a:cxn ang="0">
                <a:pos x="T6" y="T7"/>
              </a:cxn>
            </a:cxnLst>
            <a:rect l="0" t="0" r="r" b="b"/>
            <a:pathLst>
              <a:path w="132" h="76">
                <a:moveTo>
                  <a:pt x="0" y="76"/>
                </a:moveTo>
                <a:lnTo>
                  <a:pt x="78" y="0"/>
                </a:lnTo>
                <a:lnTo>
                  <a:pt x="132" y="38"/>
                </a:lnTo>
                <a:lnTo>
                  <a:pt x="0" y="7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1" name="Freeform 259"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307226" y="5992935"/>
            <a:ext cx="164686" cy="61969"/>
          </a:xfrm>
          <a:custGeom>
            <a:avLst/>
            <a:gdLst>
              <a:gd name="T0" fmla="*/ 0 w 194"/>
              <a:gd name="T1" fmla="*/ 73 h 73"/>
              <a:gd name="T2" fmla="*/ 163 w 194"/>
              <a:gd name="T3" fmla="*/ 0 h 73"/>
              <a:gd name="T4" fmla="*/ 194 w 194"/>
              <a:gd name="T5" fmla="*/ 73 h 73"/>
              <a:gd name="T6" fmla="*/ 0 w 194"/>
              <a:gd name="T7" fmla="*/ 73 h 73"/>
            </a:gdLst>
            <a:ahLst/>
            <a:cxnLst>
              <a:cxn ang="0">
                <a:pos x="T0" y="T1"/>
              </a:cxn>
              <a:cxn ang="0">
                <a:pos x="T2" y="T3"/>
              </a:cxn>
              <a:cxn ang="0">
                <a:pos x="T4" y="T5"/>
              </a:cxn>
              <a:cxn ang="0">
                <a:pos x="T6" y="T7"/>
              </a:cxn>
            </a:cxnLst>
            <a:rect l="0" t="0" r="r" b="b"/>
            <a:pathLst>
              <a:path w="194" h="73">
                <a:moveTo>
                  <a:pt x="0" y="73"/>
                </a:moveTo>
                <a:lnTo>
                  <a:pt x="163" y="0"/>
                </a:lnTo>
                <a:lnTo>
                  <a:pt x="194" y="73"/>
                </a:lnTo>
                <a:lnTo>
                  <a:pt x="0" y="7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2" name="Freeform 261"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7901" y="6181389"/>
            <a:ext cx="112054" cy="64516"/>
          </a:xfrm>
          <a:custGeom>
            <a:avLst/>
            <a:gdLst>
              <a:gd name="T0" fmla="*/ 0 w 132"/>
              <a:gd name="T1" fmla="*/ 76 h 76"/>
              <a:gd name="T2" fmla="*/ 78 w 132"/>
              <a:gd name="T3" fmla="*/ 0 h 76"/>
              <a:gd name="T4" fmla="*/ 132 w 132"/>
              <a:gd name="T5" fmla="*/ 38 h 76"/>
              <a:gd name="T6" fmla="*/ 0 w 132"/>
              <a:gd name="T7" fmla="*/ 76 h 76"/>
            </a:gdLst>
            <a:ahLst/>
            <a:cxnLst>
              <a:cxn ang="0">
                <a:pos x="T0" y="T1"/>
              </a:cxn>
              <a:cxn ang="0">
                <a:pos x="T2" y="T3"/>
              </a:cxn>
              <a:cxn ang="0">
                <a:pos x="T4" y="T5"/>
              </a:cxn>
              <a:cxn ang="0">
                <a:pos x="T6" y="T7"/>
              </a:cxn>
            </a:cxnLst>
            <a:rect l="0" t="0" r="r" b="b"/>
            <a:pathLst>
              <a:path w="132" h="76">
                <a:moveTo>
                  <a:pt x="0" y="76"/>
                </a:moveTo>
                <a:lnTo>
                  <a:pt x="78" y="0"/>
                </a:lnTo>
                <a:lnTo>
                  <a:pt x="132" y="38"/>
                </a:lnTo>
                <a:lnTo>
                  <a:pt x="0" y="7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3" name="Freeform 262"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38126" y="5228081"/>
            <a:ext cx="112054" cy="63667"/>
          </a:xfrm>
          <a:custGeom>
            <a:avLst/>
            <a:gdLst>
              <a:gd name="T0" fmla="*/ 0 w 132"/>
              <a:gd name="T1" fmla="*/ 75 h 75"/>
              <a:gd name="T2" fmla="*/ 78 w 132"/>
              <a:gd name="T3" fmla="*/ 0 h 75"/>
              <a:gd name="T4" fmla="*/ 132 w 132"/>
              <a:gd name="T5" fmla="*/ 37 h 75"/>
              <a:gd name="T6" fmla="*/ 0 w 132"/>
              <a:gd name="T7" fmla="*/ 75 h 75"/>
            </a:gdLst>
            <a:ahLst/>
            <a:cxnLst>
              <a:cxn ang="0">
                <a:pos x="T0" y="T1"/>
              </a:cxn>
              <a:cxn ang="0">
                <a:pos x="T2" y="T3"/>
              </a:cxn>
              <a:cxn ang="0">
                <a:pos x="T4" y="T5"/>
              </a:cxn>
              <a:cxn ang="0">
                <a:pos x="T6" y="T7"/>
              </a:cxn>
            </a:cxnLst>
            <a:rect l="0" t="0" r="r" b="b"/>
            <a:pathLst>
              <a:path w="132" h="75">
                <a:moveTo>
                  <a:pt x="0" y="75"/>
                </a:moveTo>
                <a:lnTo>
                  <a:pt x="78" y="0"/>
                </a:lnTo>
                <a:lnTo>
                  <a:pt x="132" y="37"/>
                </a:lnTo>
                <a:lnTo>
                  <a:pt x="0" y="7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4" name="Freeform 263"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2031331" y="3749306"/>
            <a:ext cx="108659" cy="52631"/>
          </a:xfrm>
          <a:custGeom>
            <a:avLst/>
            <a:gdLst>
              <a:gd name="T0" fmla="*/ 0 w 128"/>
              <a:gd name="T1" fmla="*/ 10 h 62"/>
              <a:gd name="T2" fmla="*/ 106 w 128"/>
              <a:gd name="T3" fmla="*/ 0 h 62"/>
              <a:gd name="T4" fmla="*/ 128 w 128"/>
              <a:gd name="T5" fmla="*/ 62 h 62"/>
              <a:gd name="T6" fmla="*/ 0 w 128"/>
              <a:gd name="T7" fmla="*/ 10 h 62"/>
            </a:gdLst>
            <a:ahLst/>
            <a:cxnLst>
              <a:cxn ang="0">
                <a:pos x="T0" y="T1"/>
              </a:cxn>
              <a:cxn ang="0">
                <a:pos x="T2" y="T3"/>
              </a:cxn>
              <a:cxn ang="0">
                <a:pos x="T4" y="T5"/>
              </a:cxn>
              <a:cxn ang="0">
                <a:pos x="T6" y="T7"/>
              </a:cxn>
            </a:cxnLst>
            <a:rect l="0" t="0" r="r" b="b"/>
            <a:pathLst>
              <a:path w="128" h="62">
                <a:moveTo>
                  <a:pt x="0" y="10"/>
                </a:moveTo>
                <a:lnTo>
                  <a:pt x="106" y="0"/>
                </a:lnTo>
                <a:lnTo>
                  <a:pt x="128" y="62"/>
                </a:lnTo>
                <a:lnTo>
                  <a:pt x="0" y="1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5" name="Freeform 267"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965118" y="2470021"/>
            <a:ext cx="108659" cy="54329"/>
          </a:xfrm>
          <a:custGeom>
            <a:avLst/>
            <a:gdLst>
              <a:gd name="T0" fmla="*/ 0 w 128"/>
              <a:gd name="T1" fmla="*/ 12 h 64"/>
              <a:gd name="T2" fmla="*/ 109 w 128"/>
              <a:gd name="T3" fmla="*/ 0 h 64"/>
              <a:gd name="T4" fmla="*/ 128 w 128"/>
              <a:gd name="T5" fmla="*/ 64 h 64"/>
              <a:gd name="T6" fmla="*/ 0 w 128"/>
              <a:gd name="T7" fmla="*/ 12 h 64"/>
            </a:gdLst>
            <a:ahLst/>
            <a:cxnLst>
              <a:cxn ang="0">
                <a:pos x="T0" y="T1"/>
              </a:cxn>
              <a:cxn ang="0">
                <a:pos x="T2" y="T3"/>
              </a:cxn>
              <a:cxn ang="0">
                <a:pos x="T4" y="T5"/>
              </a:cxn>
              <a:cxn ang="0">
                <a:pos x="T6" y="T7"/>
              </a:cxn>
            </a:cxnLst>
            <a:rect l="0" t="0" r="r" b="b"/>
            <a:pathLst>
              <a:path w="128" h="64">
                <a:moveTo>
                  <a:pt x="0" y="12"/>
                </a:moveTo>
                <a:lnTo>
                  <a:pt x="109" y="0"/>
                </a:lnTo>
                <a:lnTo>
                  <a:pt x="128" y="64"/>
                </a:lnTo>
                <a:lnTo>
                  <a:pt x="0" y="1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6" name="Freeform 272"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1697716" y="2387678"/>
            <a:ext cx="251273" cy="54329"/>
          </a:xfrm>
          <a:custGeom>
            <a:avLst/>
            <a:gdLst>
              <a:gd name="T0" fmla="*/ 0 w 296"/>
              <a:gd name="T1" fmla="*/ 19 h 64"/>
              <a:gd name="T2" fmla="*/ 275 w 296"/>
              <a:gd name="T3" fmla="*/ 0 h 64"/>
              <a:gd name="T4" fmla="*/ 296 w 296"/>
              <a:gd name="T5" fmla="*/ 64 h 64"/>
              <a:gd name="T6" fmla="*/ 0 w 296"/>
              <a:gd name="T7" fmla="*/ 19 h 64"/>
            </a:gdLst>
            <a:ahLst/>
            <a:cxnLst>
              <a:cxn ang="0">
                <a:pos x="T0" y="T1"/>
              </a:cxn>
              <a:cxn ang="0">
                <a:pos x="T2" y="T3"/>
              </a:cxn>
              <a:cxn ang="0">
                <a:pos x="T4" y="T5"/>
              </a:cxn>
              <a:cxn ang="0">
                <a:pos x="T6" y="T7"/>
              </a:cxn>
            </a:cxnLst>
            <a:rect l="0" t="0" r="r" b="b"/>
            <a:pathLst>
              <a:path w="296" h="64">
                <a:moveTo>
                  <a:pt x="0" y="19"/>
                </a:moveTo>
                <a:lnTo>
                  <a:pt x="275" y="0"/>
                </a:lnTo>
                <a:lnTo>
                  <a:pt x="296" y="64"/>
                </a:lnTo>
                <a:lnTo>
                  <a:pt x="0" y="1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7" name="Freeform 273"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2019447" y="2134708"/>
            <a:ext cx="178268" cy="54329"/>
          </a:xfrm>
          <a:custGeom>
            <a:avLst/>
            <a:gdLst>
              <a:gd name="T0" fmla="*/ 0 w 210"/>
              <a:gd name="T1" fmla="*/ 64 h 64"/>
              <a:gd name="T2" fmla="*/ 210 w 210"/>
              <a:gd name="T3" fmla="*/ 0 h 64"/>
              <a:gd name="T4" fmla="*/ 165 w 210"/>
              <a:gd name="T5" fmla="*/ 64 h 64"/>
              <a:gd name="T6" fmla="*/ 0 w 210"/>
              <a:gd name="T7" fmla="*/ 64 h 64"/>
            </a:gdLst>
            <a:ahLst/>
            <a:cxnLst>
              <a:cxn ang="0">
                <a:pos x="T0" y="T1"/>
              </a:cxn>
              <a:cxn ang="0">
                <a:pos x="T2" y="T3"/>
              </a:cxn>
              <a:cxn ang="0">
                <a:pos x="T4" y="T5"/>
              </a:cxn>
              <a:cxn ang="0">
                <a:pos x="T6" y="T7"/>
              </a:cxn>
            </a:cxnLst>
            <a:rect l="0" t="0" r="r" b="b"/>
            <a:pathLst>
              <a:path w="210" h="64">
                <a:moveTo>
                  <a:pt x="0" y="64"/>
                </a:moveTo>
                <a:lnTo>
                  <a:pt x="210" y="0"/>
                </a:lnTo>
                <a:lnTo>
                  <a:pt x="165" y="64"/>
                </a:lnTo>
                <a:lnTo>
                  <a:pt x="0" y="6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8" name="Freeform 278"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bwMode="auto">
          <a:xfrm>
            <a:off x="929466" y="2480208"/>
            <a:ext cx="158743" cy="78098"/>
          </a:xfrm>
          <a:custGeom>
            <a:avLst/>
            <a:gdLst>
              <a:gd name="T0" fmla="*/ 35 w 187"/>
              <a:gd name="T1" fmla="*/ 92 h 92"/>
              <a:gd name="T2" fmla="*/ 0 w 187"/>
              <a:gd name="T3" fmla="*/ 0 h 92"/>
              <a:gd name="T4" fmla="*/ 187 w 187"/>
              <a:gd name="T5" fmla="*/ 50 h 92"/>
              <a:gd name="T6" fmla="*/ 35 w 187"/>
              <a:gd name="T7" fmla="*/ 92 h 92"/>
            </a:gdLst>
            <a:ahLst/>
            <a:cxnLst>
              <a:cxn ang="0">
                <a:pos x="T0" y="T1"/>
              </a:cxn>
              <a:cxn ang="0">
                <a:pos x="T2" y="T3"/>
              </a:cxn>
              <a:cxn ang="0">
                <a:pos x="T4" y="T5"/>
              </a:cxn>
              <a:cxn ang="0">
                <a:pos x="T6" y="T7"/>
              </a:cxn>
            </a:cxnLst>
            <a:rect l="0" t="0" r="r" b="b"/>
            <a:pathLst>
              <a:path w="187" h="92">
                <a:moveTo>
                  <a:pt x="35" y="92"/>
                </a:moveTo>
                <a:lnTo>
                  <a:pt x="0" y="0"/>
                </a:lnTo>
                <a:lnTo>
                  <a:pt x="187" y="50"/>
                </a:lnTo>
                <a:lnTo>
                  <a:pt x="35" y="9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29" name="椭圆 28"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234261" y="1278480"/>
            <a:ext cx="823970" cy="823970"/>
          </a:xfrm>
          <a:prstGeom prst="ellipse">
            <a:avLst/>
          </a:prstGeom>
          <a:solidFill>
            <a:srgbClr val="6EC7D6">
              <a:alpha val="46000"/>
            </a:srgbClr>
          </a:solidFill>
          <a:ln>
            <a:solidFill>
              <a:srgbClr val="90D5E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solidFill>
                <a:srgbClr val="6EC7D6"/>
              </a:solidFill>
              <a:latin typeface="微软雅黑" panose="020B0503020204020204" charset="-122"/>
              <a:ea typeface="微软雅黑" panose="020B0503020204020204" charset="-122"/>
              <a:cs typeface="+mn-ea"/>
              <a:sym typeface="+mn-lt"/>
            </a:endParaRPr>
          </a:p>
        </p:txBody>
      </p:sp>
      <p:sp>
        <p:nvSpPr>
          <p:cNvPr id="30" name="椭圆 29"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237062" y="2925845"/>
            <a:ext cx="823970" cy="823970"/>
          </a:xfrm>
          <a:prstGeom prst="ellipse">
            <a:avLst/>
          </a:prstGeom>
          <a:solidFill>
            <a:srgbClr val="6EC7D6">
              <a:alpha val="46000"/>
            </a:srgbClr>
          </a:solidFill>
          <a:ln>
            <a:solidFill>
              <a:srgbClr val="90D5E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solidFill>
                <a:srgbClr val="6EC7D6"/>
              </a:solidFill>
              <a:latin typeface="微软雅黑" panose="020B0503020204020204" charset="-122"/>
              <a:ea typeface="微软雅黑" panose="020B0503020204020204" charset="-122"/>
              <a:cs typeface="+mn-ea"/>
              <a:sym typeface="+mn-lt"/>
            </a:endParaRPr>
          </a:p>
        </p:txBody>
      </p:sp>
      <p:sp>
        <p:nvSpPr>
          <p:cNvPr id="31" name="矩形 30"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324244" y="1393885"/>
            <a:ext cx="746938" cy="646331"/>
          </a:xfrm>
          <a:prstGeom prst="rect">
            <a:avLst/>
          </a:prstGeom>
        </p:spPr>
        <p:txBody>
          <a:bodyPr wrap="square">
            <a:spAutoFit/>
          </a:bodyPr>
          <a:lstStyle/>
          <a:p>
            <a:r>
              <a:rPr lang="en-US" altLang="zh-CN" sz="3600" b="1" dirty="0">
                <a:solidFill>
                  <a:srgbClr val="6EC7D6"/>
                </a:solidFill>
                <a:latin typeface="Stencil" panose="040409050D0802020404" pitchFamily="82" charset="0"/>
                <a:ea typeface="微软雅黑" panose="020B0503020204020204" charset="-122"/>
                <a:cs typeface="+mn-ea"/>
                <a:sym typeface="+mn-lt"/>
              </a:rPr>
              <a:t>01</a:t>
            </a:r>
            <a:endParaRPr lang="zh-CN" altLang="en-US" sz="3600" dirty="0">
              <a:solidFill>
                <a:srgbClr val="6EC7D6"/>
              </a:solidFill>
              <a:latin typeface="Stencil" panose="040409050D0802020404" pitchFamily="82" charset="0"/>
              <a:ea typeface="微软雅黑" panose="020B0503020204020204" charset="-122"/>
              <a:cs typeface="+mn-ea"/>
              <a:sym typeface="+mn-lt"/>
            </a:endParaRPr>
          </a:p>
        </p:txBody>
      </p:sp>
      <p:sp>
        <p:nvSpPr>
          <p:cNvPr id="32" name="矩形 31"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325815" y="3039839"/>
            <a:ext cx="790233" cy="646331"/>
          </a:xfrm>
          <a:prstGeom prst="rect">
            <a:avLst/>
          </a:prstGeom>
          <a:noFill/>
        </p:spPr>
        <p:txBody>
          <a:bodyPr wrap="square">
            <a:spAutoFit/>
          </a:bodyPr>
          <a:lstStyle/>
          <a:p>
            <a:r>
              <a:rPr lang="en-US" altLang="zh-CN" sz="3600" b="1" dirty="0">
                <a:solidFill>
                  <a:srgbClr val="6EC7D6"/>
                </a:solidFill>
                <a:latin typeface="Stencil" panose="040409050D0802020404" pitchFamily="82" charset="0"/>
                <a:ea typeface="微软雅黑" panose="020B0503020204020204" charset="-122"/>
                <a:cs typeface="+mn-ea"/>
                <a:sym typeface="+mn-lt"/>
              </a:rPr>
              <a:t>02</a:t>
            </a:r>
            <a:endParaRPr lang="zh-CN" altLang="en-US" sz="3600" dirty="0">
              <a:solidFill>
                <a:srgbClr val="6EC7D6"/>
              </a:solidFill>
              <a:latin typeface="Stencil" panose="040409050D0802020404" pitchFamily="82" charset="0"/>
              <a:ea typeface="微软雅黑" panose="020B0503020204020204" charset="-122"/>
              <a:cs typeface="+mn-ea"/>
              <a:sym typeface="+mn-lt"/>
            </a:endParaRPr>
          </a:p>
        </p:txBody>
      </p:sp>
      <p:sp>
        <p:nvSpPr>
          <p:cNvPr id="33" name="椭圆 32"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178388" y="4828493"/>
            <a:ext cx="823970" cy="823970"/>
          </a:xfrm>
          <a:prstGeom prst="ellipse">
            <a:avLst/>
          </a:prstGeom>
          <a:solidFill>
            <a:srgbClr val="6EC7D6">
              <a:alpha val="46000"/>
            </a:srgbClr>
          </a:solidFill>
          <a:ln>
            <a:solidFill>
              <a:srgbClr val="90D5E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solidFill>
                <a:srgbClr val="6EC7D6"/>
              </a:solidFill>
              <a:latin typeface="微软雅黑" panose="020B0503020204020204" charset="-122"/>
              <a:ea typeface="微软雅黑" panose="020B0503020204020204" charset="-122"/>
              <a:cs typeface="+mn-ea"/>
              <a:sym typeface="+mn-lt"/>
            </a:endParaRPr>
          </a:p>
        </p:txBody>
      </p:sp>
      <p:sp>
        <p:nvSpPr>
          <p:cNvPr id="34" name="矩形 33"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SpPr/>
          <p:nvPr/>
        </p:nvSpPr>
        <p:spPr>
          <a:xfrm>
            <a:off x="6253849" y="4930748"/>
            <a:ext cx="741883" cy="646331"/>
          </a:xfrm>
          <a:prstGeom prst="rect">
            <a:avLst/>
          </a:prstGeom>
        </p:spPr>
        <p:txBody>
          <a:bodyPr wrap="square">
            <a:spAutoFit/>
          </a:bodyPr>
          <a:lstStyle/>
          <a:p>
            <a:r>
              <a:rPr lang="en-US" altLang="zh-CN" sz="3600" b="1" dirty="0">
                <a:solidFill>
                  <a:srgbClr val="6EC7D6"/>
                </a:solidFill>
                <a:latin typeface="Stencil" panose="040409050D0802020404" pitchFamily="82" charset="0"/>
                <a:ea typeface="微软雅黑" panose="020B0503020204020204" charset="-122"/>
                <a:cs typeface="+mn-ea"/>
                <a:sym typeface="+mn-lt"/>
              </a:rPr>
              <a:t>03</a:t>
            </a:r>
            <a:endParaRPr lang="zh-CN" altLang="en-US" sz="3600" dirty="0">
              <a:solidFill>
                <a:srgbClr val="6EC7D6"/>
              </a:solidFill>
              <a:latin typeface="Stencil" panose="040409050D0802020404" pitchFamily="82" charset="0"/>
              <a:ea typeface="微软雅黑" panose="020B0503020204020204" charset="-122"/>
              <a:cs typeface="+mn-ea"/>
              <a:sym typeface="+mn-lt"/>
            </a:endParaRPr>
          </a:p>
        </p:txBody>
      </p:sp>
      <p:grpSp>
        <p:nvGrpSpPr>
          <p:cNvPr id="35" name="组合 34" descr="e7d195523061f1c0205959036996ad55c215b892a7aac5c0B9ADEF7896FB48F2EF97163A2DE1401E1875DEDC438B7864AD24CA23553DBBBD975DAF4CAD4A2592689FFB6CEE59FFA55B2702D0E5EE29CD460A1AC370B226DEBE908B2FF819E4A1FC4F1758D523790F4121B8C80FA7CB37F1EFCCA1FD7CA77B4DF45B8E73C5C3F5414A721527975475"/>
          <p:cNvGrpSpPr/>
          <p:nvPr/>
        </p:nvGrpSpPr>
        <p:grpSpPr>
          <a:xfrm>
            <a:off x="598397" y="1913995"/>
            <a:ext cx="5007631" cy="4392182"/>
            <a:chOff x="1210289" y="1913995"/>
            <a:chExt cx="5007631" cy="4392182"/>
          </a:xfrm>
        </p:grpSpPr>
        <p:sp>
          <p:nvSpPr>
            <p:cNvPr id="36" name="Freeform 159"/>
            <p:cNvSpPr/>
            <p:nvPr/>
          </p:nvSpPr>
          <p:spPr bwMode="auto">
            <a:xfrm>
              <a:off x="3311304" y="1990396"/>
              <a:ext cx="889642" cy="264855"/>
            </a:xfrm>
            <a:custGeom>
              <a:avLst/>
              <a:gdLst>
                <a:gd name="T0" fmla="*/ 1048 w 1048"/>
                <a:gd name="T1" fmla="*/ 296 h 312"/>
                <a:gd name="T2" fmla="*/ 0 w 1048"/>
                <a:gd name="T3" fmla="*/ 312 h 312"/>
                <a:gd name="T4" fmla="*/ 62 w 1048"/>
                <a:gd name="T5" fmla="*/ 130 h 312"/>
                <a:gd name="T6" fmla="*/ 1003 w 1048"/>
                <a:gd name="T7" fmla="*/ 0 h 312"/>
                <a:gd name="T8" fmla="*/ 1048 w 1048"/>
                <a:gd name="T9" fmla="*/ 296 h 312"/>
              </a:gdLst>
              <a:ahLst/>
              <a:cxnLst>
                <a:cxn ang="0">
                  <a:pos x="T0" y="T1"/>
                </a:cxn>
                <a:cxn ang="0">
                  <a:pos x="T2" y="T3"/>
                </a:cxn>
                <a:cxn ang="0">
                  <a:pos x="T4" y="T5"/>
                </a:cxn>
                <a:cxn ang="0">
                  <a:pos x="T6" y="T7"/>
                </a:cxn>
                <a:cxn ang="0">
                  <a:pos x="T8" y="T9"/>
                </a:cxn>
              </a:cxnLst>
              <a:rect l="0" t="0" r="r" b="b"/>
              <a:pathLst>
                <a:path w="1048" h="312">
                  <a:moveTo>
                    <a:pt x="1048" y="296"/>
                  </a:moveTo>
                  <a:lnTo>
                    <a:pt x="0" y="312"/>
                  </a:lnTo>
                  <a:lnTo>
                    <a:pt x="62" y="130"/>
                  </a:lnTo>
                  <a:lnTo>
                    <a:pt x="1003" y="0"/>
                  </a:lnTo>
                  <a:lnTo>
                    <a:pt x="1048" y="29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37" name="Freeform 160"/>
            <p:cNvSpPr/>
            <p:nvPr/>
          </p:nvSpPr>
          <p:spPr bwMode="auto">
            <a:xfrm>
              <a:off x="5039654" y="2706863"/>
              <a:ext cx="180815" cy="241086"/>
            </a:xfrm>
            <a:custGeom>
              <a:avLst/>
              <a:gdLst>
                <a:gd name="T0" fmla="*/ 213 w 213"/>
                <a:gd name="T1" fmla="*/ 126 h 284"/>
                <a:gd name="T2" fmla="*/ 0 w 213"/>
                <a:gd name="T3" fmla="*/ 284 h 284"/>
                <a:gd name="T4" fmla="*/ 55 w 213"/>
                <a:gd name="T5" fmla="*/ 5 h 284"/>
                <a:gd name="T6" fmla="*/ 185 w 213"/>
                <a:gd name="T7" fmla="*/ 0 h 284"/>
                <a:gd name="T8" fmla="*/ 213 w 213"/>
                <a:gd name="T9" fmla="*/ 126 h 284"/>
              </a:gdLst>
              <a:ahLst/>
              <a:cxnLst>
                <a:cxn ang="0">
                  <a:pos x="T0" y="T1"/>
                </a:cxn>
                <a:cxn ang="0">
                  <a:pos x="T2" y="T3"/>
                </a:cxn>
                <a:cxn ang="0">
                  <a:pos x="T4" y="T5"/>
                </a:cxn>
                <a:cxn ang="0">
                  <a:pos x="T6" y="T7"/>
                </a:cxn>
                <a:cxn ang="0">
                  <a:pos x="T8" y="T9"/>
                </a:cxn>
              </a:cxnLst>
              <a:rect l="0" t="0" r="r" b="b"/>
              <a:pathLst>
                <a:path w="213" h="284">
                  <a:moveTo>
                    <a:pt x="213" y="126"/>
                  </a:moveTo>
                  <a:lnTo>
                    <a:pt x="0" y="284"/>
                  </a:lnTo>
                  <a:lnTo>
                    <a:pt x="55" y="5"/>
                  </a:lnTo>
                  <a:lnTo>
                    <a:pt x="185" y="0"/>
                  </a:lnTo>
                  <a:lnTo>
                    <a:pt x="213" y="12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38" name="Freeform 161"/>
            <p:cNvSpPr/>
            <p:nvPr/>
          </p:nvSpPr>
          <p:spPr bwMode="auto">
            <a:xfrm>
              <a:off x="4644069" y="2359665"/>
              <a:ext cx="395585" cy="789472"/>
            </a:xfrm>
            <a:custGeom>
              <a:avLst/>
              <a:gdLst>
                <a:gd name="T0" fmla="*/ 327 w 466"/>
                <a:gd name="T1" fmla="*/ 930 h 930"/>
                <a:gd name="T2" fmla="*/ 0 w 466"/>
                <a:gd name="T3" fmla="*/ 930 h 930"/>
                <a:gd name="T4" fmla="*/ 121 w 466"/>
                <a:gd name="T5" fmla="*/ 0 h 930"/>
                <a:gd name="T6" fmla="*/ 466 w 466"/>
                <a:gd name="T7" fmla="*/ 719 h 930"/>
                <a:gd name="T8" fmla="*/ 327 w 466"/>
                <a:gd name="T9" fmla="*/ 930 h 930"/>
              </a:gdLst>
              <a:ahLst/>
              <a:cxnLst>
                <a:cxn ang="0">
                  <a:pos x="T0" y="T1"/>
                </a:cxn>
                <a:cxn ang="0">
                  <a:pos x="T2" y="T3"/>
                </a:cxn>
                <a:cxn ang="0">
                  <a:pos x="T4" y="T5"/>
                </a:cxn>
                <a:cxn ang="0">
                  <a:pos x="T6" y="T7"/>
                </a:cxn>
                <a:cxn ang="0">
                  <a:pos x="T8" y="T9"/>
                </a:cxn>
              </a:cxnLst>
              <a:rect l="0" t="0" r="r" b="b"/>
              <a:pathLst>
                <a:path w="466" h="930">
                  <a:moveTo>
                    <a:pt x="327" y="930"/>
                  </a:moveTo>
                  <a:lnTo>
                    <a:pt x="0" y="930"/>
                  </a:lnTo>
                  <a:lnTo>
                    <a:pt x="121" y="0"/>
                  </a:lnTo>
                  <a:lnTo>
                    <a:pt x="466" y="719"/>
                  </a:lnTo>
                  <a:lnTo>
                    <a:pt x="327" y="93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39" name="Freeform 162"/>
            <p:cNvSpPr/>
            <p:nvPr/>
          </p:nvSpPr>
          <p:spPr bwMode="auto">
            <a:xfrm>
              <a:off x="4746785" y="2359665"/>
              <a:ext cx="339558" cy="610355"/>
            </a:xfrm>
            <a:custGeom>
              <a:avLst/>
              <a:gdLst>
                <a:gd name="T0" fmla="*/ 345 w 400"/>
                <a:gd name="T1" fmla="*/ 719 h 719"/>
                <a:gd name="T2" fmla="*/ 175 w 400"/>
                <a:gd name="T3" fmla="*/ 362 h 719"/>
                <a:gd name="T4" fmla="*/ 0 w 400"/>
                <a:gd name="T5" fmla="*/ 0 h 719"/>
                <a:gd name="T6" fmla="*/ 319 w 400"/>
                <a:gd name="T7" fmla="*/ 85 h 719"/>
                <a:gd name="T8" fmla="*/ 400 w 400"/>
                <a:gd name="T9" fmla="*/ 414 h 719"/>
                <a:gd name="T10" fmla="*/ 345 w 400"/>
                <a:gd name="T11" fmla="*/ 719 h 719"/>
              </a:gdLst>
              <a:ahLst/>
              <a:cxnLst>
                <a:cxn ang="0">
                  <a:pos x="T0" y="T1"/>
                </a:cxn>
                <a:cxn ang="0">
                  <a:pos x="T2" y="T3"/>
                </a:cxn>
                <a:cxn ang="0">
                  <a:pos x="T4" y="T5"/>
                </a:cxn>
                <a:cxn ang="0">
                  <a:pos x="T6" y="T7"/>
                </a:cxn>
                <a:cxn ang="0">
                  <a:pos x="T8" y="T9"/>
                </a:cxn>
                <a:cxn ang="0">
                  <a:pos x="T10" y="T11"/>
                </a:cxn>
              </a:cxnLst>
              <a:rect l="0" t="0" r="r" b="b"/>
              <a:pathLst>
                <a:path w="400" h="719">
                  <a:moveTo>
                    <a:pt x="345" y="719"/>
                  </a:moveTo>
                  <a:lnTo>
                    <a:pt x="175" y="362"/>
                  </a:lnTo>
                  <a:lnTo>
                    <a:pt x="0" y="0"/>
                  </a:lnTo>
                  <a:lnTo>
                    <a:pt x="319" y="85"/>
                  </a:lnTo>
                  <a:lnTo>
                    <a:pt x="400" y="414"/>
                  </a:lnTo>
                  <a:lnTo>
                    <a:pt x="345" y="71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0" name="Freeform 163"/>
            <p:cNvSpPr/>
            <p:nvPr/>
          </p:nvSpPr>
          <p:spPr bwMode="auto">
            <a:xfrm>
              <a:off x="4746785" y="2359665"/>
              <a:ext cx="270797" cy="305602"/>
            </a:xfrm>
            <a:custGeom>
              <a:avLst/>
              <a:gdLst>
                <a:gd name="T0" fmla="*/ 319 w 319"/>
                <a:gd name="T1" fmla="*/ 85 h 360"/>
                <a:gd name="T2" fmla="*/ 201 w 319"/>
                <a:gd name="T3" fmla="*/ 360 h 360"/>
                <a:gd name="T4" fmla="*/ 0 w 319"/>
                <a:gd name="T5" fmla="*/ 0 h 360"/>
                <a:gd name="T6" fmla="*/ 319 w 319"/>
                <a:gd name="T7" fmla="*/ 85 h 360"/>
              </a:gdLst>
              <a:ahLst/>
              <a:cxnLst>
                <a:cxn ang="0">
                  <a:pos x="T0" y="T1"/>
                </a:cxn>
                <a:cxn ang="0">
                  <a:pos x="T2" y="T3"/>
                </a:cxn>
                <a:cxn ang="0">
                  <a:pos x="T4" y="T5"/>
                </a:cxn>
                <a:cxn ang="0">
                  <a:pos x="T6" y="T7"/>
                </a:cxn>
              </a:cxnLst>
              <a:rect l="0" t="0" r="r" b="b"/>
              <a:pathLst>
                <a:path w="319" h="360">
                  <a:moveTo>
                    <a:pt x="319" y="85"/>
                  </a:moveTo>
                  <a:lnTo>
                    <a:pt x="201" y="360"/>
                  </a:lnTo>
                  <a:lnTo>
                    <a:pt x="0" y="0"/>
                  </a:lnTo>
                  <a:lnTo>
                    <a:pt x="319" y="8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1" name="Freeform 164"/>
            <p:cNvSpPr/>
            <p:nvPr/>
          </p:nvSpPr>
          <p:spPr bwMode="auto">
            <a:xfrm>
              <a:off x="4480232" y="2018409"/>
              <a:ext cx="276740" cy="658742"/>
            </a:xfrm>
            <a:custGeom>
              <a:avLst/>
              <a:gdLst>
                <a:gd name="T0" fmla="*/ 326 w 326"/>
                <a:gd name="T1" fmla="*/ 378 h 776"/>
                <a:gd name="T2" fmla="*/ 236 w 326"/>
                <a:gd name="T3" fmla="*/ 776 h 776"/>
                <a:gd name="T4" fmla="*/ 0 w 326"/>
                <a:gd name="T5" fmla="*/ 0 h 776"/>
                <a:gd name="T6" fmla="*/ 326 w 326"/>
                <a:gd name="T7" fmla="*/ 378 h 776"/>
              </a:gdLst>
              <a:ahLst/>
              <a:cxnLst>
                <a:cxn ang="0">
                  <a:pos x="T0" y="T1"/>
                </a:cxn>
                <a:cxn ang="0">
                  <a:pos x="T2" y="T3"/>
                </a:cxn>
                <a:cxn ang="0">
                  <a:pos x="T4" y="T5"/>
                </a:cxn>
                <a:cxn ang="0">
                  <a:pos x="T6" y="T7"/>
                </a:cxn>
              </a:cxnLst>
              <a:rect l="0" t="0" r="r" b="b"/>
              <a:pathLst>
                <a:path w="326" h="776">
                  <a:moveTo>
                    <a:pt x="326" y="378"/>
                  </a:moveTo>
                  <a:lnTo>
                    <a:pt x="236" y="776"/>
                  </a:lnTo>
                  <a:lnTo>
                    <a:pt x="0" y="0"/>
                  </a:lnTo>
                  <a:lnTo>
                    <a:pt x="326" y="37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2" name="Freeform 165"/>
            <p:cNvSpPr/>
            <p:nvPr/>
          </p:nvSpPr>
          <p:spPr bwMode="auto">
            <a:xfrm>
              <a:off x="4279044" y="1959835"/>
              <a:ext cx="320882" cy="592529"/>
            </a:xfrm>
            <a:custGeom>
              <a:avLst/>
              <a:gdLst>
                <a:gd name="T0" fmla="*/ 378 w 378"/>
                <a:gd name="T1" fmla="*/ 698 h 698"/>
                <a:gd name="T2" fmla="*/ 62 w 378"/>
                <a:gd name="T3" fmla="*/ 627 h 698"/>
                <a:gd name="T4" fmla="*/ 0 w 378"/>
                <a:gd name="T5" fmla="*/ 0 h 698"/>
                <a:gd name="T6" fmla="*/ 378 w 378"/>
                <a:gd name="T7" fmla="*/ 698 h 698"/>
              </a:gdLst>
              <a:ahLst/>
              <a:cxnLst>
                <a:cxn ang="0">
                  <a:pos x="T0" y="T1"/>
                </a:cxn>
                <a:cxn ang="0">
                  <a:pos x="T2" y="T3"/>
                </a:cxn>
                <a:cxn ang="0">
                  <a:pos x="T4" y="T5"/>
                </a:cxn>
                <a:cxn ang="0">
                  <a:pos x="T6" y="T7"/>
                </a:cxn>
              </a:cxnLst>
              <a:rect l="0" t="0" r="r" b="b"/>
              <a:pathLst>
                <a:path w="378" h="698">
                  <a:moveTo>
                    <a:pt x="378" y="698"/>
                  </a:moveTo>
                  <a:lnTo>
                    <a:pt x="62" y="627"/>
                  </a:lnTo>
                  <a:lnTo>
                    <a:pt x="0" y="0"/>
                  </a:lnTo>
                  <a:lnTo>
                    <a:pt x="378" y="69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3" name="Freeform 166"/>
            <p:cNvSpPr/>
            <p:nvPr/>
          </p:nvSpPr>
          <p:spPr bwMode="auto">
            <a:xfrm>
              <a:off x="4108416" y="1913995"/>
              <a:ext cx="126485" cy="353140"/>
            </a:xfrm>
            <a:custGeom>
              <a:avLst/>
              <a:gdLst>
                <a:gd name="T0" fmla="*/ 116 w 149"/>
                <a:gd name="T1" fmla="*/ 416 h 416"/>
                <a:gd name="T2" fmla="*/ 0 w 149"/>
                <a:gd name="T3" fmla="*/ 0 h 416"/>
                <a:gd name="T4" fmla="*/ 128 w 149"/>
                <a:gd name="T5" fmla="*/ 83 h 416"/>
                <a:gd name="T6" fmla="*/ 149 w 149"/>
                <a:gd name="T7" fmla="*/ 175 h 416"/>
                <a:gd name="T8" fmla="*/ 116 w 149"/>
                <a:gd name="T9" fmla="*/ 416 h 416"/>
              </a:gdLst>
              <a:ahLst/>
              <a:cxnLst>
                <a:cxn ang="0">
                  <a:pos x="T0" y="T1"/>
                </a:cxn>
                <a:cxn ang="0">
                  <a:pos x="T2" y="T3"/>
                </a:cxn>
                <a:cxn ang="0">
                  <a:pos x="T4" y="T5"/>
                </a:cxn>
                <a:cxn ang="0">
                  <a:pos x="T6" y="T7"/>
                </a:cxn>
                <a:cxn ang="0">
                  <a:pos x="T8" y="T9"/>
                </a:cxn>
              </a:cxnLst>
              <a:rect l="0" t="0" r="r" b="b"/>
              <a:pathLst>
                <a:path w="149" h="416">
                  <a:moveTo>
                    <a:pt x="116" y="416"/>
                  </a:moveTo>
                  <a:lnTo>
                    <a:pt x="0" y="0"/>
                  </a:lnTo>
                  <a:lnTo>
                    <a:pt x="128" y="83"/>
                  </a:lnTo>
                  <a:lnTo>
                    <a:pt x="149" y="175"/>
                  </a:lnTo>
                  <a:lnTo>
                    <a:pt x="116" y="41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4" name="Freeform 167"/>
            <p:cNvSpPr/>
            <p:nvPr/>
          </p:nvSpPr>
          <p:spPr bwMode="auto">
            <a:xfrm>
              <a:off x="4387703" y="2518408"/>
              <a:ext cx="292869" cy="158743"/>
            </a:xfrm>
            <a:custGeom>
              <a:avLst/>
              <a:gdLst>
                <a:gd name="T0" fmla="*/ 345 w 345"/>
                <a:gd name="T1" fmla="*/ 187 h 187"/>
                <a:gd name="T2" fmla="*/ 215 w 345"/>
                <a:gd name="T3" fmla="*/ 144 h 187"/>
                <a:gd name="T4" fmla="*/ 0 w 345"/>
                <a:gd name="T5" fmla="*/ 0 h 187"/>
                <a:gd name="T6" fmla="*/ 260 w 345"/>
                <a:gd name="T7" fmla="*/ 76 h 187"/>
                <a:gd name="T8" fmla="*/ 345 w 345"/>
                <a:gd name="T9" fmla="*/ 187 h 187"/>
              </a:gdLst>
              <a:ahLst/>
              <a:cxnLst>
                <a:cxn ang="0">
                  <a:pos x="T0" y="T1"/>
                </a:cxn>
                <a:cxn ang="0">
                  <a:pos x="T2" y="T3"/>
                </a:cxn>
                <a:cxn ang="0">
                  <a:pos x="T4" y="T5"/>
                </a:cxn>
                <a:cxn ang="0">
                  <a:pos x="T6" y="T7"/>
                </a:cxn>
                <a:cxn ang="0">
                  <a:pos x="T8" y="T9"/>
                </a:cxn>
              </a:cxnLst>
              <a:rect l="0" t="0" r="r" b="b"/>
              <a:pathLst>
                <a:path w="345" h="187">
                  <a:moveTo>
                    <a:pt x="345" y="187"/>
                  </a:moveTo>
                  <a:lnTo>
                    <a:pt x="215" y="144"/>
                  </a:lnTo>
                  <a:lnTo>
                    <a:pt x="0" y="0"/>
                  </a:lnTo>
                  <a:lnTo>
                    <a:pt x="260" y="76"/>
                  </a:lnTo>
                  <a:lnTo>
                    <a:pt x="345" y="18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5" name="Freeform 173"/>
            <p:cNvSpPr/>
            <p:nvPr/>
          </p:nvSpPr>
          <p:spPr bwMode="auto">
            <a:xfrm>
              <a:off x="4421658" y="3263738"/>
              <a:ext cx="421901" cy="247028"/>
            </a:xfrm>
            <a:custGeom>
              <a:avLst/>
              <a:gdLst>
                <a:gd name="T0" fmla="*/ 175 w 497"/>
                <a:gd name="T1" fmla="*/ 284 h 291"/>
                <a:gd name="T2" fmla="*/ 0 w 497"/>
                <a:gd name="T3" fmla="*/ 291 h 291"/>
                <a:gd name="T4" fmla="*/ 232 w 497"/>
                <a:gd name="T5" fmla="*/ 9 h 291"/>
                <a:gd name="T6" fmla="*/ 497 w 497"/>
                <a:gd name="T7" fmla="*/ 0 h 291"/>
                <a:gd name="T8" fmla="*/ 175 w 497"/>
                <a:gd name="T9" fmla="*/ 284 h 291"/>
              </a:gdLst>
              <a:ahLst/>
              <a:cxnLst>
                <a:cxn ang="0">
                  <a:pos x="T0" y="T1"/>
                </a:cxn>
                <a:cxn ang="0">
                  <a:pos x="T2" y="T3"/>
                </a:cxn>
                <a:cxn ang="0">
                  <a:pos x="T4" y="T5"/>
                </a:cxn>
                <a:cxn ang="0">
                  <a:pos x="T6" y="T7"/>
                </a:cxn>
                <a:cxn ang="0">
                  <a:pos x="T8" y="T9"/>
                </a:cxn>
              </a:cxnLst>
              <a:rect l="0" t="0" r="r" b="b"/>
              <a:pathLst>
                <a:path w="497" h="291">
                  <a:moveTo>
                    <a:pt x="175" y="284"/>
                  </a:moveTo>
                  <a:lnTo>
                    <a:pt x="0" y="291"/>
                  </a:lnTo>
                  <a:lnTo>
                    <a:pt x="232" y="9"/>
                  </a:lnTo>
                  <a:lnTo>
                    <a:pt x="497" y="0"/>
                  </a:lnTo>
                  <a:lnTo>
                    <a:pt x="175" y="28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6" name="Freeform 174"/>
            <p:cNvSpPr/>
            <p:nvPr/>
          </p:nvSpPr>
          <p:spPr bwMode="auto">
            <a:xfrm>
              <a:off x="3886006" y="3408050"/>
              <a:ext cx="746179" cy="349745"/>
            </a:xfrm>
            <a:custGeom>
              <a:avLst/>
              <a:gdLst>
                <a:gd name="T0" fmla="*/ 305 w 879"/>
                <a:gd name="T1" fmla="*/ 412 h 412"/>
                <a:gd name="T2" fmla="*/ 0 w 879"/>
                <a:gd name="T3" fmla="*/ 338 h 412"/>
                <a:gd name="T4" fmla="*/ 220 w 879"/>
                <a:gd name="T5" fmla="*/ 47 h 412"/>
                <a:gd name="T6" fmla="*/ 567 w 879"/>
                <a:gd name="T7" fmla="*/ 0 h 412"/>
                <a:gd name="T8" fmla="*/ 879 w 879"/>
                <a:gd name="T9" fmla="*/ 121 h 412"/>
                <a:gd name="T10" fmla="*/ 305 w 879"/>
                <a:gd name="T11" fmla="*/ 412 h 412"/>
              </a:gdLst>
              <a:ahLst/>
              <a:cxnLst>
                <a:cxn ang="0">
                  <a:pos x="T0" y="T1"/>
                </a:cxn>
                <a:cxn ang="0">
                  <a:pos x="T2" y="T3"/>
                </a:cxn>
                <a:cxn ang="0">
                  <a:pos x="T4" y="T5"/>
                </a:cxn>
                <a:cxn ang="0">
                  <a:pos x="T6" y="T7"/>
                </a:cxn>
                <a:cxn ang="0">
                  <a:pos x="T8" y="T9"/>
                </a:cxn>
                <a:cxn ang="0">
                  <a:pos x="T10" y="T11"/>
                </a:cxn>
              </a:cxnLst>
              <a:rect l="0" t="0" r="r" b="b"/>
              <a:pathLst>
                <a:path w="879" h="412">
                  <a:moveTo>
                    <a:pt x="305" y="412"/>
                  </a:moveTo>
                  <a:lnTo>
                    <a:pt x="0" y="338"/>
                  </a:lnTo>
                  <a:lnTo>
                    <a:pt x="220" y="47"/>
                  </a:lnTo>
                  <a:lnTo>
                    <a:pt x="567" y="0"/>
                  </a:lnTo>
                  <a:lnTo>
                    <a:pt x="879" y="121"/>
                  </a:lnTo>
                  <a:lnTo>
                    <a:pt x="305" y="41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7" name="Freeform 175"/>
            <p:cNvSpPr/>
            <p:nvPr/>
          </p:nvSpPr>
          <p:spPr bwMode="auto">
            <a:xfrm>
              <a:off x="3586346" y="3303636"/>
              <a:ext cx="997452" cy="242784"/>
            </a:xfrm>
            <a:custGeom>
              <a:avLst/>
              <a:gdLst>
                <a:gd name="T0" fmla="*/ 433 w 1175"/>
                <a:gd name="T1" fmla="*/ 244 h 286"/>
                <a:gd name="T2" fmla="*/ 0 w 1175"/>
                <a:gd name="T3" fmla="*/ 286 h 286"/>
                <a:gd name="T4" fmla="*/ 549 w 1175"/>
                <a:gd name="T5" fmla="*/ 0 h 286"/>
                <a:gd name="T6" fmla="*/ 1029 w 1175"/>
                <a:gd name="T7" fmla="*/ 0 h 286"/>
                <a:gd name="T8" fmla="*/ 1175 w 1175"/>
                <a:gd name="T9" fmla="*/ 133 h 286"/>
                <a:gd name="T10" fmla="*/ 433 w 1175"/>
                <a:gd name="T11" fmla="*/ 244 h 286"/>
              </a:gdLst>
              <a:ahLst/>
              <a:cxnLst>
                <a:cxn ang="0">
                  <a:pos x="T0" y="T1"/>
                </a:cxn>
                <a:cxn ang="0">
                  <a:pos x="T2" y="T3"/>
                </a:cxn>
                <a:cxn ang="0">
                  <a:pos x="T4" y="T5"/>
                </a:cxn>
                <a:cxn ang="0">
                  <a:pos x="T6" y="T7"/>
                </a:cxn>
                <a:cxn ang="0">
                  <a:pos x="T8" y="T9"/>
                </a:cxn>
                <a:cxn ang="0">
                  <a:pos x="T10" y="T11"/>
                </a:cxn>
              </a:cxnLst>
              <a:rect l="0" t="0" r="r" b="b"/>
              <a:pathLst>
                <a:path w="1175" h="286">
                  <a:moveTo>
                    <a:pt x="433" y="244"/>
                  </a:moveTo>
                  <a:lnTo>
                    <a:pt x="0" y="286"/>
                  </a:lnTo>
                  <a:lnTo>
                    <a:pt x="549" y="0"/>
                  </a:lnTo>
                  <a:lnTo>
                    <a:pt x="1029" y="0"/>
                  </a:lnTo>
                  <a:lnTo>
                    <a:pt x="1175" y="133"/>
                  </a:lnTo>
                  <a:lnTo>
                    <a:pt x="433" y="24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8" name="Freeform 176"/>
            <p:cNvSpPr/>
            <p:nvPr/>
          </p:nvSpPr>
          <p:spPr bwMode="auto">
            <a:xfrm>
              <a:off x="4979382" y="3149137"/>
              <a:ext cx="399830" cy="455857"/>
            </a:xfrm>
            <a:custGeom>
              <a:avLst/>
              <a:gdLst>
                <a:gd name="T0" fmla="*/ 315 w 471"/>
                <a:gd name="T1" fmla="*/ 537 h 537"/>
                <a:gd name="T2" fmla="*/ 0 w 471"/>
                <a:gd name="T3" fmla="*/ 182 h 537"/>
                <a:gd name="T4" fmla="*/ 284 w 471"/>
                <a:gd name="T5" fmla="*/ 0 h 537"/>
                <a:gd name="T6" fmla="*/ 471 w 471"/>
                <a:gd name="T7" fmla="*/ 135 h 537"/>
                <a:gd name="T8" fmla="*/ 315 w 471"/>
                <a:gd name="T9" fmla="*/ 537 h 537"/>
              </a:gdLst>
              <a:ahLst/>
              <a:cxnLst>
                <a:cxn ang="0">
                  <a:pos x="T0" y="T1"/>
                </a:cxn>
                <a:cxn ang="0">
                  <a:pos x="T2" y="T3"/>
                </a:cxn>
                <a:cxn ang="0">
                  <a:pos x="T4" y="T5"/>
                </a:cxn>
                <a:cxn ang="0">
                  <a:pos x="T6" y="T7"/>
                </a:cxn>
                <a:cxn ang="0">
                  <a:pos x="T8" y="T9"/>
                </a:cxn>
              </a:cxnLst>
              <a:rect l="0" t="0" r="r" b="b"/>
              <a:pathLst>
                <a:path w="471" h="537">
                  <a:moveTo>
                    <a:pt x="315" y="537"/>
                  </a:moveTo>
                  <a:lnTo>
                    <a:pt x="0" y="182"/>
                  </a:lnTo>
                  <a:lnTo>
                    <a:pt x="284" y="0"/>
                  </a:lnTo>
                  <a:lnTo>
                    <a:pt x="471" y="135"/>
                  </a:lnTo>
                  <a:lnTo>
                    <a:pt x="315" y="53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49" name="Freeform 177"/>
            <p:cNvSpPr/>
            <p:nvPr/>
          </p:nvSpPr>
          <p:spPr bwMode="auto">
            <a:xfrm>
              <a:off x="4162745" y="1970022"/>
              <a:ext cx="166383" cy="488115"/>
            </a:xfrm>
            <a:custGeom>
              <a:avLst/>
              <a:gdLst>
                <a:gd name="T0" fmla="*/ 173 w 196"/>
                <a:gd name="T1" fmla="*/ 346 h 575"/>
                <a:gd name="T2" fmla="*/ 196 w 196"/>
                <a:gd name="T3" fmla="*/ 575 h 575"/>
                <a:gd name="T4" fmla="*/ 0 w 196"/>
                <a:gd name="T5" fmla="*/ 350 h 575"/>
                <a:gd name="T6" fmla="*/ 45 w 196"/>
                <a:gd name="T7" fmla="*/ 320 h 575"/>
                <a:gd name="T8" fmla="*/ 87 w 196"/>
                <a:gd name="T9" fmla="*/ 0 h 575"/>
                <a:gd name="T10" fmla="*/ 173 w 196"/>
                <a:gd name="T11" fmla="*/ 346 h 575"/>
              </a:gdLst>
              <a:ahLst/>
              <a:cxnLst>
                <a:cxn ang="0">
                  <a:pos x="T0" y="T1"/>
                </a:cxn>
                <a:cxn ang="0">
                  <a:pos x="T2" y="T3"/>
                </a:cxn>
                <a:cxn ang="0">
                  <a:pos x="T4" y="T5"/>
                </a:cxn>
                <a:cxn ang="0">
                  <a:pos x="T6" y="T7"/>
                </a:cxn>
                <a:cxn ang="0">
                  <a:pos x="T8" y="T9"/>
                </a:cxn>
                <a:cxn ang="0">
                  <a:pos x="T10" y="T11"/>
                </a:cxn>
              </a:cxnLst>
              <a:rect l="0" t="0" r="r" b="b"/>
              <a:pathLst>
                <a:path w="196" h="575">
                  <a:moveTo>
                    <a:pt x="173" y="346"/>
                  </a:moveTo>
                  <a:lnTo>
                    <a:pt x="196" y="575"/>
                  </a:lnTo>
                  <a:lnTo>
                    <a:pt x="0" y="350"/>
                  </a:lnTo>
                  <a:lnTo>
                    <a:pt x="45" y="320"/>
                  </a:lnTo>
                  <a:lnTo>
                    <a:pt x="87" y="0"/>
                  </a:lnTo>
                  <a:lnTo>
                    <a:pt x="173" y="34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0" name="Freeform 178"/>
            <p:cNvSpPr/>
            <p:nvPr/>
          </p:nvSpPr>
          <p:spPr bwMode="auto">
            <a:xfrm>
              <a:off x="3762916" y="4015010"/>
              <a:ext cx="1038199" cy="457554"/>
            </a:xfrm>
            <a:custGeom>
              <a:avLst/>
              <a:gdLst>
                <a:gd name="T0" fmla="*/ 1223 w 1223"/>
                <a:gd name="T1" fmla="*/ 539 h 539"/>
                <a:gd name="T2" fmla="*/ 636 w 1223"/>
                <a:gd name="T3" fmla="*/ 466 h 539"/>
                <a:gd name="T4" fmla="*/ 0 w 1223"/>
                <a:gd name="T5" fmla="*/ 78 h 539"/>
                <a:gd name="T6" fmla="*/ 584 w 1223"/>
                <a:gd name="T7" fmla="*/ 0 h 539"/>
                <a:gd name="T8" fmla="*/ 1038 w 1223"/>
                <a:gd name="T9" fmla="*/ 444 h 539"/>
                <a:gd name="T10" fmla="*/ 1223 w 1223"/>
                <a:gd name="T11" fmla="*/ 539 h 539"/>
              </a:gdLst>
              <a:ahLst/>
              <a:cxnLst>
                <a:cxn ang="0">
                  <a:pos x="T0" y="T1"/>
                </a:cxn>
                <a:cxn ang="0">
                  <a:pos x="T2" y="T3"/>
                </a:cxn>
                <a:cxn ang="0">
                  <a:pos x="T4" y="T5"/>
                </a:cxn>
                <a:cxn ang="0">
                  <a:pos x="T6" y="T7"/>
                </a:cxn>
                <a:cxn ang="0">
                  <a:pos x="T8" y="T9"/>
                </a:cxn>
                <a:cxn ang="0">
                  <a:pos x="T10" y="T11"/>
                </a:cxn>
              </a:cxnLst>
              <a:rect l="0" t="0" r="r" b="b"/>
              <a:pathLst>
                <a:path w="1223" h="539">
                  <a:moveTo>
                    <a:pt x="1223" y="539"/>
                  </a:moveTo>
                  <a:lnTo>
                    <a:pt x="636" y="466"/>
                  </a:lnTo>
                  <a:lnTo>
                    <a:pt x="0" y="78"/>
                  </a:lnTo>
                  <a:lnTo>
                    <a:pt x="584" y="0"/>
                  </a:lnTo>
                  <a:lnTo>
                    <a:pt x="1038" y="444"/>
                  </a:lnTo>
                  <a:lnTo>
                    <a:pt x="1223" y="53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1" name="Freeform 179"/>
            <p:cNvSpPr/>
            <p:nvPr/>
          </p:nvSpPr>
          <p:spPr bwMode="auto">
            <a:xfrm>
              <a:off x="4583797" y="3263738"/>
              <a:ext cx="348047" cy="304753"/>
            </a:xfrm>
            <a:custGeom>
              <a:avLst/>
              <a:gdLst>
                <a:gd name="T0" fmla="*/ 0 w 410"/>
                <a:gd name="T1" fmla="*/ 359 h 359"/>
                <a:gd name="T2" fmla="*/ 0 w 410"/>
                <a:gd name="T3" fmla="*/ 291 h 359"/>
                <a:gd name="T4" fmla="*/ 322 w 410"/>
                <a:gd name="T5" fmla="*/ 0 h 359"/>
                <a:gd name="T6" fmla="*/ 410 w 410"/>
                <a:gd name="T7" fmla="*/ 83 h 359"/>
                <a:gd name="T8" fmla="*/ 0 w 410"/>
                <a:gd name="T9" fmla="*/ 359 h 359"/>
              </a:gdLst>
              <a:ahLst/>
              <a:cxnLst>
                <a:cxn ang="0">
                  <a:pos x="T0" y="T1"/>
                </a:cxn>
                <a:cxn ang="0">
                  <a:pos x="T2" y="T3"/>
                </a:cxn>
                <a:cxn ang="0">
                  <a:pos x="T4" y="T5"/>
                </a:cxn>
                <a:cxn ang="0">
                  <a:pos x="T6" y="T7"/>
                </a:cxn>
                <a:cxn ang="0">
                  <a:pos x="T8" y="T9"/>
                </a:cxn>
              </a:cxnLst>
              <a:rect l="0" t="0" r="r" b="b"/>
              <a:pathLst>
                <a:path w="410" h="359">
                  <a:moveTo>
                    <a:pt x="0" y="359"/>
                  </a:moveTo>
                  <a:lnTo>
                    <a:pt x="0" y="291"/>
                  </a:lnTo>
                  <a:lnTo>
                    <a:pt x="322" y="0"/>
                  </a:lnTo>
                  <a:lnTo>
                    <a:pt x="410" y="83"/>
                  </a:lnTo>
                  <a:lnTo>
                    <a:pt x="0" y="35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2" name="Freeform 180"/>
            <p:cNvSpPr/>
            <p:nvPr/>
          </p:nvSpPr>
          <p:spPr bwMode="auto">
            <a:xfrm>
              <a:off x="5108414" y="2347780"/>
              <a:ext cx="379456" cy="748725"/>
            </a:xfrm>
            <a:custGeom>
              <a:avLst/>
              <a:gdLst>
                <a:gd name="T0" fmla="*/ 380 w 447"/>
                <a:gd name="T1" fmla="*/ 549 h 882"/>
                <a:gd name="T2" fmla="*/ 447 w 447"/>
                <a:gd name="T3" fmla="*/ 882 h 882"/>
                <a:gd name="T4" fmla="*/ 212 w 447"/>
                <a:gd name="T5" fmla="*/ 707 h 882"/>
                <a:gd name="T6" fmla="*/ 82 w 447"/>
                <a:gd name="T7" fmla="*/ 497 h 882"/>
                <a:gd name="T8" fmla="*/ 40 w 447"/>
                <a:gd name="T9" fmla="*/ 580 h 882"/>
                <a:gd name="T10" fmla="*/ 0 w 447"/>
                <a:gd name="T11" fmla="*/ 222 h 882"/>
                <a:gd name="T12" fmla="*/ 184 w 447"/>
                <a:gd name="T13" fmla="*/ 0 h 882"/>
                <a:gd name="T14" fmla="*/ 380 w 447"/>
                <a:gd name="T15" fmla="*/ 549 h 8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7" h="882">
                  <a:moveTo>
                    <a:pt x="380" y="549"/>
                  </a:moveTo>
                  <a:lnTo>
                    <a:pt x="447" y="882"/>
                  </a:lnTo>
                  <a:lnTo>
                    <a:pt x="212" y="707"/>
                  </a:lnTo>
                  <a:lnTo>
                    <a:pt x="82" y="497"/>
                  </a:lnTo>
                  <a:lnTo>
                    <a:pt x="40" y="580"/>
                  </a:lnTo>
                  <a:lnTo>
                    <a:pt x="0" y="222"/>
                  </a:lnTo>
                  <a:lnTo>
                    <a:pt x="184" y="0"/>
                  </a:lnTo>
                  <a:lnTo>
                    <a:pt x="380" y="54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3" name="Freeform 181"/>
            <p:cNvSpPr/>
            <p:nvPr/>
          </p:nvSpPr>
          <p:spPr bwMode="auto">
            <a:xfrm>
              <a:off x="5264611" y="2311278"/>
              <a:ext cx="375212" cy="502546"/>
            </a:xfrm>
            <a:custGeom>
              <a:avLst/>
              <a:gdLst>
                <a:gd name="T0" fmla="*/ 442 w 442"/>
                <a:gd name="T1" fmla="*/ 254 h 592"/>
                <a:gd name="T2" fmla="*/ 196 w 442"/>
                <a:gd name="T3" fmla="*/ 592 h 592"/>
                <a:gd name="T4" fmla="*/ 0 w 442"/>
                <a:gd name="T5" fmla="*/ 43 h 592"/>
                <a:gd name="T6" fmla="*/ 244 w 442"/>
                <a:gd name="T7" fmla="*/ 0 h 592"/>
                <a:gd name="T8" fmla="*/ 442 w 442"/>
                <a:gd name="T9" fmla="*/ 254 h 592"/>
              </a:gdLst>
              <a:ahLst/>
              <a:cxnLst>
                <a:cxn ang="0">
                  <a:pos x="T0" y="T1"/>
                </a:cxn>
                <a:cxn ang="0">
                  <a:pos x="T2" y="T3"/>
                </a:cxn>
                <a:cxn ang="0">
                  <a:pos x="T4" y="T5"/>
                </a:cxn>
                <a:cxn ang="0">
                  <a:pos x="T6" y="T7"/>
                </a:cxn>
                <a:cxn ang="0">
                  <a:pos x="T8" y="T9"/>
                </a:cxn>
              </a:cxnLst>
              <a:rect l="0" t="0" r="r" b="b"/>
              <a:pathLst>
                <a:path w="442" h="592">
                  <a:moveTo>
                    <a:pt x="442" y="254"/>
                  </a:moveTo>
                  <a:lnTo>
                    <a:pt x="196" y="592"/>
                  </a:lnTo>
                  <a:lnTo>
                    <a:pt x="0" y="43"/>
                  </a:lnTo>
                  <a:lnTo>
                    <a:pt x="244" y="0"/>
                  </a:lnTo>
                  <a:lnTo>
                    <a:pt x="442" y="25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4" name="Freeform 182"/>
            <p:cNvSpPr/>
            <p:nvPr/>
          </p:nvSpPr>
          <p:spPr bwMode="auto">
            <a:xfrm>
              <a:off x="5471741" y="2311278"/>
              <a:ext cx="260611" cy="283531"/>
            </a:xfrm>
            <a:custGeom>
              <a:avLst/>
              <a:gdLst>
                <a:gd name="T0" fmla="*/ 307 w 307"/>
                <a:gd name="T1" fmla="*/ 334 h 334"/>
                <a:gd name="T2" fmla="*/ 198 w 307"/>
                <a:gd name="T3" fmla="*/ 254 h 334"/>
                <a:gd name="T4" fmla="*/ 0 w 307"/>
                <a:gd name="T5" fmla="*/ 0 h 334"/>
                <a:gd name="T6" fmla="*/ 253 w 307"/>
                <a:gd name="T7" fmla="*/ 225 h 334"/>
                <a:gd name="T8" fmla="*/ 307 w 307"/>
                <a:gd name="T9" fmla="*/ 334 h 334"/>
              </a:gdLst>
              <a:ahLst/>
              <a:cxnLst>
                <a:cxn ang="0">
                  <a:pos x="T0" y="T1"/>
                </a:cxn>
                <a:cxn ang="0">
                  <a:pos x="T2" y="T3"/>
                </a:cxn>
                <a:cxn ang="0">
                  <a:pos x="T4" y="T5"/>
                </a:cxn>
                <a:cxn ang="0">
                  <a:pos x="T6" y="T7"/>
                </a:cxn>
                <a:cxn ang="0">
                  <a:pos x="T8" y="T9"/>
                </a:cxn>
              </a:cxnLst>
              <a:rect l="0" t="0" r="r" b="b"/>
              <a:pathLst>
                <a:path w="307" h="334">
                  <a:moveTo>
                    <a:pt x="307" y="334"/>
                  </a:moveTo>
                  <a:lnTo>
                    <a:pt x="198" y="254"/>
                  </a:lnTo>
                  <a:lnTo>
                    <a:pt x="0" y="0"/>
                  </a:lnTo>
                  <a:lnTo>
                    <a:pt x="253" y="225"/>
                  </a:lnTo>
                  <a:lnTo>
                    <a:pt x="307" y="33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5" name="Freeform 183"/>
            <p:cNvSpPr/>
            <p:nvPr/>
          </p:nvSpPr>
          <p:spPr bwMode="auto">
            <a:xfrm>
              <a:off x="5049841" y="2795997"/>
              <a:ext cx="238539" cy="208828"/>
            </a:xfrm>
            <a:custGeom>
              <a:avLst/>
              <a:gdLst>
                <a:gd name="T0" fmla="*/ 281 w 281"/>
                <a:gd name="T1" fmla="*/ 179 h 246"/>
                <a:gd name="T2" fmla="*/ 0 w 281"/>
                <a:gd name="T3" fmla="*/ 246 h 246"/>
                <a:gd name="T4" fmla="*/ 170 w 281"/>
                <a:gd name="T5" fmla="*/ 0 h 246"/>
                <a:gd name="T6" fmla="*/ 281 w 281"/>
                <a:gd name="T7" fmla="*/ 179 h 246"/>
              </a:gdLst>
              <a:ahLst/>
              <a:cxnLst>
                <a:cxn ang="0">
                  <a:pos x="T0" y="T1"/>
                </a:cxn>
                <a:cxn ang="0">
                  <a:pos x="T2" y="T3"/>
                </a:cxn>
                <a:cxn ang="0">
                  <a:pos x="T4" y="T5"/>
                </a:cxn>
                <a:cxn ang="0">
                  <a:pos x="T6" y="T7"/>
                </a:cxn>
              </a:cxnLst>
              <a:rect l="0" t="0" r="r" b="b"/>
              <a:pathLst>
                <a:path w="281" h="246">
                  <a:moveTo>
                    <a:pt x="281" y="179"/>
                  </a:moveTo>
                  <a:lnTo>
                    <a:pt x="0" y="246"/>
                  </a:lnTo>
                  <a:lnTo>
                    <a:pt x="170" y="0"/>
                  </a:lnTo>
                  <a:lnTo>
                    <a:pt x="281" y="17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6" name="Freeform 184"/>
            <p:cNvSpPr/>
            <p:nvPr/>
          </p:nvSpPr>
          <p:spPr bwMode="auto">
            <a:xfrm>
              <a:off x="5561724" y="2526897"/>
              <a:ext cx="170628" cy="252971"/>
            </a:xfrm>
            <a:custGeom>
              <a:avLst/>
              <a:gdLst>
                <a:gd name="T0" fmla="*/ 114 w 201"/>
                <a:gd name="T1" fmla="*/ 298 h 298"/>
                <a:gd name="T2" fmla="*/ 0 w 201"/>
                <a:gd name="T3" fmla="*/ 127 h 298"/>
                <a:gd name="T4" fmla="*/ 92 w 201"/>
                <a:gd name="T5" fmla="*/ 0 h 298"/>
                <a:gd name="T6" fmla="*/ 201 w 201"/>
                <a:gd name="T7" fmla="*/ 80 h 298"/>
                <a:gd name="T8" fmla="*/ 175 w 201"/>
                <a:gd name="T9" fmla="*/ 220 h 298"/>
                <a:gd name="T10" fmla="*/ 114 w 201"/>
                <a:gd name="T11" fmla="*/ 298 h 298"/>
              </a:gdLst>
              <a:ahLst/>
              <a:cxnLst>
                <a:cxn ang="0">
                  <a:pos x="T0" y="T1"/>
                </a:cxn>
                <a:cxn ang="0">
                  <a:pos x="T2" y="T3"/>
                </a:cxn>
                <a:cxn ang="0">
                  <a:pos x="T4" y="T5"/>
                </a:cxn>
                <a:cxn ang="0">
                  <a:pos x="T6" y="T7"/>
                </a:cxn>
                <a:cxn ang="0">
                  <a:pos x="T8" y="T9"/>
                </a:cxn>
                <a:cxn ang="0">
                  <a:pos x="T10" y="T11"/>
                </a:cxn>
              </a:cxnLst>
              <a:rect l="0" t="0" r="r" b="b"/>
              <a:pathLst>
                <a:path w="201" h="298">
                  <a:moveTo>
                    <a:pt x="114" y="298"/>
                  </a:moveTo>
                  <a:lnTo>
                    <a:pt x="0" y="127"/>
                  </a:lnTo>
                  <a:lnTo>
                    <a:pt x="92" y="0"/>
                  </a:lnTo>
                  <a:lnTo>
                    <a:pt x="201" y="80"/>
                  </a:lnTo>
                  <a:lnTo>
                    <a:pt x="175" y="220"/>
                  </a:lnTo>
                  <a:lnTo>
                    <a:pt x="114" y="29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7" name="Freeform 185"/>
            <p:cNvSpPr/>
            <p:nvPr/>
          </p:nvSpPr>
          <p:spPr bwMode="auto">
            <a:xfrm>
              <a:off x="5430994" y="2634707"/>
              <a:ext cx="242784" cy="461799"/>
            </a:xfrm>
            <a:custGeom>
              <a:avLst/>
              <a:gdLst>
                <a:gd name="T0" fmla="*/ 67 w 286"/>
                <a:gd name="T1" fmla="*/ 544 h 544"/>
                <a:gd name="T2" fmla="*/ 0 w 286"/>
                <a:gd name="T3" fmla="*/ 211 h 544"/>
                <a:gd name="T4" fmla="*/ 154 w 286"/>
                <a:gd name="T5" fmla="*/ 0 h 544"/>
                <a:gd name="T6" fmla="*/ 286 w 286"/>
                <a:gd name="T7" fmla="*/ 201 h 544"/>
                <a:gd name="T8" fmla="*/ 277 w 286"/>
                <a:gd name="T9" fmla="*/ 294 h 544"/>
                <a:gd name="T10" fmla="*/ 145 w 286"/>
                <a:gd name="T11" fmla="*/ 452 h 544"/>
                <a:gd name="T12" fmla="*/ 67 w 286"/>
                <a:gd name="T13" fmla="*/ 544 h 544"/>
              </a:gdLst>
              <a:ahLst/>
              <a:cxnLst>
                <a:cxn ang="0">
                  <a:pos x="T0" y="T1"/>
                </a:cxn>
                <a:cxn ang="0">
                  <a:pos x="T2" y="T3"/>
                </a:cxn>
                <a:cxn ang="0">
                  <a:pos x="T4" y="T5"/>
                </a:cxn>
                <a:cxn ang="0">
                  <a:pos x="T6" y="T7"/>
                </a:cxn>
                <a:cxn ang="0">
                  <a:pos x="T8" y="T9"/>
                </a:cxn>
                <a:cxn ang="0">
                  <a:pos x="T10" y="T11"/>
                </a:cxn>
                <a:cxn ang="0">
                  <a:pos x="T12" y="T13"/>
                </a:cxn>
              </a:cxnLst>
              <a:rect l="0" t="0" r="r" b="b"/>
              <a:pathLst>
                <a:path w="286" h="544">
                  <a:moveTo>
                    <a:pt x="67" y="544"/>
                  </a:moveTo>
                  <a:lnTo>
                    <a:pt x="0" y="211"/>
                  </a:lnTo>
                  <a:lnTo>
                    <a:pt x="154" y="0"/>
                  </a:lnTo>
                  <a:lnTo>
                    <a:pt x="286" y="201"/>
                  </a:lnTo>
                  <a:lnTo>
                    <a:pt x="277" y="294"/>
                  </a:lnTo>
                  <a:lnTo>
                    <a:pt x="145" y="452"/>
                  </a:lnTo>
                  <a:lnTo>
                    <a:pt x="67" y="54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8" name="Freeform 186"/>
            <p:cNvSpPr/>
            <p:nvPr/>
          </p:nvSpPr>
          <p:spPr bwMode="auto">
            <a:xfrm>
              <a:off x="5430994" y="2700921"/>
              <a:ext cx="242784" cy="112903"/>
            </a:xfrm>
            <a:custGeom>
              <a:avLst/>
              <a:gdLst>
                <a:gd name="T0" fmla="*/ 286 w 286"/>
                <a:gd name="T1" fmla="*/ 123 h 133"/>
                <a:gd name="T2" fmla="*/ 0 w 286"/>
                <a:gd name="T3" fmla="*/ 133 h 133"/>
                <a:gd name="T4" fmla="*/ 178 w 286"/>
                <a:gd name="T5" fmla="*/ 85 h 133"/>
                <a:gd name="T6" fmla="*/ 242 w 286"/>
                <a:gd name="T7" fmla="*/ 0 h 133"/>
                <a:gd name="T8" fmla="*/ 286 w 286"/>
                <a:gd name="T9" fmla="*/ 123 h 133"/>
              </a:gdLst>
              <a:ahLst/>
              <a:cxnLst>
                <a:cxn ang="0">
                  <a:pos x="T0" y="T1"/>
                </a:cxn>
                <a:cxn ang="0">
                  <a:pos x="T2" y="T3"/>
                </a:cxn>
                <a:cxn ang="0">
                  <a:pos x="T4" y="T5"/>
                </a:cxn>
                <a:cxn ang="0">
                  <a:pos x="T6" y="T7"/>
                </a:cxn>
                <a:cxn ang="0">
                  <a:pos x="T8" y="T9"/>
                </a:cxn>
              </a:cxnLst>
              <a:rect l="0" t="0" r="r" b="b"/>
              <a:pathLst>
                <a:path w="286" h="133">
                  <a:moveTo>
                    <a:pt x="286" y="123"/>
                  </a:moveTo>
                  <a:lnTo>
                    <a:pt x="0" y="133"/>
                  </a:lnTo>
                  <a:lnTo>
                    <a:pt x="178" y="85"/>
                  </a:lnTo>
                  <a:lnTo>
                    <a:pt x="242" y="0"/>
                  </a:lnTo>
                  <a:lnTo>
                    <a:pt x="286" y="12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59" name="Freeform 187"/>
            <p:cNvSpPr/>
            <p:nvPr/>
          </p:nvSpPr>
          <p:spPr bwMode="auto">
            <a:xfrm>
              <a:off x="5370723" y="2552364"/>
              <a:ext cx="145161" cy="251273"/>
            </a:xfrm>
            <a:custGeom>
              <a:avLst/>
              <a:gdLst>
                <a:gd name="T0" fmla="*/ 171 w 171"/>
                <a:gd name="T1" fmla="*/ 76 h 296"/>
                <a:gd name="T2" fmla="*/ 95 w 171"/>
                <a:gd name="T3" fmla="*/ 97 h 296"/>
                <a:gd name="T4" fmla="*/ 29 w 171"/>
                <a:gd name="T5" fmla="*/ 296 h 296"/>
                <a:gd name="T6" fmla="*/ 0 w 171"/>
                <a:gd name="T7" fmla="*/ 50 h 296"/>
                <a:gd name="T8" fmla="*/ 95 w 171"/>
                <a:gd name="T9" fmla="*/ 0 h 296"/>
                <a:gd name="T10" fmla="*/ 171 w 171"/>
                <a:gd name="T11" fmla="*/ 76 h 296"/>
              </a:gdLst>
              <a:ahLst/>
              <a:cxnLst>
                <a:cxn ang="0">
                  <a:pos x="T0" y="T1"/>
                </a:cxn>
                <a:cxn ang="0">
                  <a:pos x="T2" y="T3"/>
                </a:cxn>
                <a:cxn ang="0">
                  <a:pos x="T4" y="T5"/>
                </a:cxn>
                <a:cxn ang="0">
                  <a:pos x="T6" y="T7"/>
                </a:cxn>
                <a:cxn ang="0">
                  <a:pos x="T8" y="T9"/>
                </a:cxn>
                <a:cxn ang="0">
                  <a:pos x="T10" y="T11"/>
                </a:cxn>
              </a:cxnLst>
              <a:rect l="0" t="0" r="r" b="b"/>
              <a:pathLst>
                <a:path w="171" h="296">
                  <a:moveTo>
                    <a:pt x="171" y="76"/>
                  </a:moveTo>
                  <a:lnTo>
                    <a:pt x="95" y="97"/>
                  </a:lnTo>
                  <a:lnTo>
                    <a:pt x="29" y="296"/>
                  </a:lnTo>
                  <a:lnTo>
                    <a:pt x="0" y="50"/>
                  </a:lnTo>
                  <a:lnTo>
                    <a:pt x="95" y="0"/>
                  </a:lnTo>
                  <a:lnTo>
                    <a:pt x="171" y="7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0" name="Freeform 188"/>
            <p:cNvSpPr/>
            <p:nvPr/>
          </p:nvSpPr>
          <p:spPr bwMode="auto">
            <a:xfrm>
              <a:off x="5577853" y="2884282"/>
              <a:ext cx="88285" cy="100170"/>
            </a:xfrm>
            <a:custGeom>
              <a:avLst/>
              <a:gdLst>
                <a:gd name="T0" fmla="*/ 5 w 104"/>
                <a:gd name="T1" fmla="*/ 118 h 118"/>
                <a:gd name="T2" fmla="*/ 0 w 104"/>
                <a:gd name="T3" fmla="*/ 28 h 118"/>
                <a:gd name="T4" fmla="*/ 104 w 104"/>
                <a:gd name="T5" fmla="*/ 0 h 118"/>
                <a:gd name="T6" fmla="*/ 5 w 104"/>
                <a:gd name="T7" fmla="*/ 118 h 118"/>
              </a:gdLst>
              <a:ahLst/>
              <a:cxnLst>
                <a:cxn ang="0">
                  <a:pos x="T0" y="T1"/>
                </a:cxn>
                <a:cxn ang="0">
                  <a:pos x="T2" y="T3"/>
                </a:cxn>
                <a:cxn ang="0">
                  <a:pos x="T4" y="T5"/>
                </a:cxn>
                <a:cxn ang="0">
                  <a:pos x="T6" y="T7"/>
                </a:cxn>
              </a:cxnLst>
              <a:rect l="0" t="0" r="r" b="b"/>
              <a:pathLst>
                <a:path w="104" h="118">
                  <a:moveTo>
                    <a:pt x="5" y="118"/>
                  </a:moveTo>
                  <a:lnTo>
                    <a:pt x="0" y="28"/>
                  </a:lnTo>
                  <a:lnTo>
                    <a:pt x="104" y="0"/>
                  </a:lnTo>
                  <a:lnTo>
                    <a:pt x="5" y="11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1" name="Freeform 189"/>
            <p:cNvSpPr/>
            <p:nvPr/>
          </p:nvSpPr>
          <p:spPr bwMode="auto">
            <a:xfrm>
              <a:off x="4233204" y="2675454"/>
              <a:ext cx="451612" cy="473683"/>
            </a:xfrm>
            <a:custGeom>
              <a:avLst/>
              <a:gdLst>
                <a:gd name="T0" fmla="*/ 532 w 532"/>
                <a:gd name="T1" fmla="*/ 196 h 558"/>
                <a:gd name="T2" fmla="*/ 484 w 532"/>
                <a:gd name="T3" fmla="*/ 558 h 558"/>
                <a:gd name="T4" fmla="*/ 0 w 532"/>
                <a:gd name="T5" fmla="*/ 250 h 558"/>
                <a:gd name="T6" fmla="*/ 137 w 532"/>
                <a:gd name="T7" fmla="*/ 0 h 558"/>
                <a:gd name="T8" fmla="*/ 508 w 532"/>
                <a:gd name="T9" fmla="*/ 30 h 558"/>
                <a:gd name="T10" fmla="*/ 532 w 532"/>
                <a:gd name="T11" fmla="*/ 196 h 558"/>
              </a:gdLst>
              <a:ahLst/>
              <a:cxnLst>
                <a:cxn ang="0">
                  <a:pos x="T0" y="T1"/>
                </a:cxn>
                <a:cxn ang="0">
                  <a:pos x="T2" y="T3"/>
                </a:cxn>
                <a:cxn ang="0">
                  <a:pos x="T4" y="T5"/>
                </a:cxn>
                <a:cxn ang="0">
                  <a:pos x="T6" y="T7"/>
                </a:cxn>
                <a:cxn ang="0">
                  <a:pos x="T8" y="T9"/>
                </a:cxn>
                <a:cxn ang="0">
                  <a:pos x="T10" y="T11"/>
                </a:cxn>
              </a:cxnLst>
              <a:rect l="0" t="0" r="r" b="b"/>
              <a:pathLst>
                <a:path w="532" h="558">
                  <a:moveTo>
                    <a:pt x="532" y="196"/>
                  </a:moveTo>
                  <a:lnTo>
                    <a:pt x="484" y="558"/>
                  </a:lnTo>
                  <a:lnTo>
                    <a:pt x="0" y="250"/>
                  </a:lnTo>
                  <a:lnTo>
                    <a:pt x="137" y="0"/>
                  </a:lnTo>
                  <a:lnTo>
                    <a:pt x="508" y="30"/>
                  </a:lnTo>
                  <a:lnTo>
                    <a:pt x="532" y="19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2" name="Freeform 190"/>
            <p:cNvSpPr/>
            <p:nvPr/>
          </p:nvSpPr>
          <p:spPr bwMode="auto">
            <a:xfrm>
              <a:off x="4190759" y="2970020"/>
              <a:ext cx="532257" cy="349745"/>
            </a:xfrm>
            <a:custGeom>
              <a:avLst/>
              <a:gdLst>
                <a:gd name="T0" fmla="*/ 534 w 627"/>
                <a:gd name="T1" fmla="*/ 211 h 412"/>
                <a:gd name="T2" fmla="*/ 627 w 627"/>
                <a:gd name="T3" fmla="*/ 211 h 412"/>
                <a:gd name="T4" fmla="*/ 553 w 627"/>
                <a:gd name="T5" fmla="*/ 412 h 412"/>
                <a:gd name="T6" fmla="*/ 435 w 627"/>
                <a:gd name="T7" fmla="*/ 275 h 412"/>
                <a:gd name="T8" fmla="*/ 62 w 627"/>
                <a:gd name="T9" fmla="*/ 152 h 412"/>
                <a:gd name="T10" fmla="*/ 0 w 627"/>
                <a:gd name="T11" fmla="*/ 227 h 412"/>
                <a:gd name="T12" fmla="*/ 7 w 627"/>
                <a:gd name="T13" fmla="*/ 114 h 412"/>
                <a:gd name="T14" fmla="*/ 78 w 627"/>
                <a:gd name="T15" fmla="*/ 0 h 412"/>
                <a:gd name="T16" fmla="*/ 534 w 627"/>
                <a:gd name="T17" fmla="*/ 2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412">
                  <a:moveTo>
                    <a:pt x="534" y="211"/>
                  </a:moveTo>
                  <a:lnTo>
                    <a:pt x="627" y="211"/>
                  </a:lnTo>
                  <a:lnTo>
                    <a:pt x="553" y="412"/>
                  </a:lnTo>
                  <a:lnTo>
                    <a:pt x="435" y="275"/>
                  </a:lnTo>
                  <a:lnTo>
                    <a:pt x="62" y="152"/>
                  </a:lnTo>
                  <a:lnTo>
                    <a:pt x="0" y="227"/>
                  </a:lnTo>
                  <a:lnTo>
                    <a:pt x="7" y="114"/>
                  </a:lnTo>
                  <a:lnTo>
                    <a:pt x="78" y="0"/>
                  </a:lnTo>
                  <a:lnTo>
                    <a:pt x="534" y="21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3" name="Freeform 191"/>
            <p:cNvSpPr/>
            <p:nvPr/>
          </p:nvSpPr>
          <p:spPr bwMode="auto">
            <a:xfrm>
              <a:off x="4660198" y="3161022"/>
              <a:ext cx="337860" cy="286926"/>
            </a:xfrm>
            <a:custGeom>
              <a:avLst/>
              <a:gdLst>
                <a:gd name="T0" fmla="*/ 398 w 398"/>
                <a:gd name="T1" fmla="*/ 178 h 338"/>
                <a:gd name="T2" fmla="*/ 225 w 398"/>
                <a:gd name="T3" fmla="*/ 338 h 338"/>
                <a:gd name="T4" fmla="*/ 225 w 398"/>
                <a:gd name="T5" fmla="*/ 168 h 338"/>
                <a:gd name="T6" fmla="*/ 0 w 398"/>
                <a:gd name="T7" fmla="*/ 187 h 338"/>
                <a:gd name="T8" fmla="*/ 102 w 398"/>
                <a:gd name="T9" fmla="*/ 0 h 338"/>
                <a:gd name="T10" fmla="*/ 364 w 398"/>
                <a:gd name="T11" fmla="*/ 0 h 338"/>
                <a:gd name="T12" fmla="*/ 398 w 398"/>
                <a:gd name="T13" fmla="*/ 178 h 338"/>
              </a:gdLst>
              <a:ahLst/>
              <a:cxnLst>
                <a:cxn ang="0">
                  <a:pos x="T0" y="T1"/>
                </a:cxn>
                <a:cxn ang="0">
                  <a:pos x="T2" y="T3"/>
                </a:cxn>
                <a:cxn ang="0">
                  <a:pos x="T4" y="T5"/>
                </a:cxn>
                <a:cxn ang="0">
                  <a:pos x="T6" y="T7"/>
                </a:cxn>
                <a:cxn ang="0">
                  <a:pos x="T8" y="T9"/>
                </a:cxn>
                <a:cxn ang="0">
                  <a:pos x="T10" y="T11"/>
                </a:cxn>
                <a:cxn ang="0">
                  <a:pos x="T12" y="T13"/>
                </a:cxn>
              </a:cxnLst>
              <a:rect l="0" t="0" r="r" b="b"/>
              <a:pathLst>
                <a:path w="398" h="338">
                  <a:moveTo>
                    <a:pt x="398" y="178"/>
                  </a:moveTo>
                  <a:lnTo>
                    <a:pt x="225" y="338"/>
                  </a:lnTo>
                  <a:lnTo>
                    <a:pt x="225" y="168"/>
                  </a:lnTo>
                  <a:lnTo>
                    <a:pt x="0" y="187"/>
                  </a:lnTo>
                  <a:lnTo>
                    <a:pt x="102" y="0"/>
                  </a:lnTo>
                  <a:lnTo>
                    <a:pt x="364" y="0"/>
                  </a:lnTo>
                  <a:lnTo>
                    <a:pt x="398" y="17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4" name="Freeform 192"/>
            <p:cNvSpPr/>
            <p:nvPr/>
          </p:nvSpPr>
          <p:spPr bwMode="auto">
            <a:xfrm>
              <a:off x="4943729" y="3004825"/>
              <a:ext cx="426994" cy="351442"/>
            </a:xfrm>
            <a:custGeom>
              <a:avLst/>
              <a:gdLst>
                <a:gd name="T0" fmla="*/ 59 w 503"/>
                <a:gd name="T1" fmla="*/ 414 h 414"/>
                <a:gd name="T2" fmla="*/ 0 w 503"/>
                <a:gd name="T3" fmla="*/ 184 h 414"/>
                <a:gd name="T4" fmla="*/ 177 w 503"/>
                <a:gd name="T5" fmla="*/ 0 h 414"/>
                <a:gd name="T6" fmla="*/ 416 w 503"/>
                <a:gd name="T7" fmla="*/ 210 h 414"/>
                <a:gd name="T8" fmla="*/ 503 w 503"/>
                <a:gd name="T9" fmla="*/ 241 h 414"/>
                <a:gd name="T10" fmla="*/ 59 w 503"/>
                <a:gd name="T11" fmla="*/ 414 h 414"/>
              </a:gdLst>
              <a:ahLst/>
              <a:cxnLst>
                <a:cxn ang="0">
                  <a:pos x="T0" y="T1"/>
                </a:cxn>
                <a:cxn ang="0">
                  <a:pos x="T2" y="T3"/>
                </a:cxn>
                <a:cxn ang="0">
                  <a:pos x="T4" y="T5"/>
                </a:cxn>
                <a:cxn ang="0">
                  <a:pos x="T6" y="T7"/>
                </a:cxn>
                <a:cxn ang="0">
                  <a:pos x="T8" y="T9"/>
                </a:cxn>
                <a:cxn ang="0">
                  <a:pos x="T10" y="T11"/>
                </a:cxn>
              </a:cxnLst>
              <a:rect l="0" t="0" r="r" b="b"/>
              <a:pathLst>
                <a:path w="503" h="414">
                  <a:moveTo>
                    <a:pt x="59" y="414"/>
                  </a:moveTo>
                  <a:lnTo>
                    <a:pt x="0" y="184"/>
                  </a:lnTo>
                  <a:lnTo>
                    <a:pt x="177" y="0"/>
                  </a:lnTo>
                  <a:lnTo>
                    <a:pt x="416" y="210"/>
                  </a:lnTo>
                  <a:lnTo>
                    <a:pt x="503" y="241"/>
                  </a:lnTo>
                  <a:lnTo>
                    <a:pt x="59" y="41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5" name="Freeform 193"/>
            <p:cNvSpPr/>
            <p:nvPr/>
          </p:nvSpPr>
          <p:spPr bwMode="auto">
            <a:xfrm>
              <a:off x="5093983" y="3004825"/>
              <a:ext cx="276740" cy="204584"/>
            </a:xfrm>
            <a:custGeom>
              <a:avLst/>
              <a:gdLst>
                <a:gd name="T0" fmla="*/ 239 w 326"/>
                <a:gd name="T1" fmla="*/ 210 h 241"/>
                <a:gd name="T2" fmla="*/ 0 w 326"/>
                <a:gd name="T3" fmla="*/ 0 h 241"/>
                <a:gd name="T4" fmla="*/ 206 w 326"/>
                <a:gd name="T5" fmla="*/ 37 h 241"/>
                <a:gd name="T6" fmla="*/ 326 w 326"/>
                <a:gd name="T7" fmla="*/ 241 h 241"/>
                <a:gd name="T8" fmla="*/ 239 w 326"/>
                <a:gd name="T9" fmla="*/ 210 h 241"/>
              </a:gdLst>
              <a:ahLst/>
              <a:cxnLst>
                <a:cxn ang="0">
                  <a:pos x="T0" y="T1"/>
                </a:cxn>
                <a:cxn ang="0">
                  <a:pos x="T2" y="T3"/>
                </a:cxn>
                <a:cxn ang="0">
                  <a:pos x="T4" y="T5"/>
                </a:cxn>
                <a:cxn ang="0">
                  <a:pos x="T6" y="T7"/>
                </a:cxn>
                <a:cxn ang="0">
                  <a:pos x="T8" y="T9"/>
                </a:cxn>
              </a:cxnLst>
              <a:rect l="0" t="0" r="r" b="b"/>
              <a:pathLst>
                <a:path w="326" h="241">
                  <a:moveTo>
                    <a:pt x="239" y="210"/>
                  </a:moveTo>
                  <a:lnTo>
                    <a:pt x="0" y="0"/>
                  </a:lnTo>
                  <a:lnTo>
                    <a:pt x="206" y="37"/>
                  </a:lnTo>
                  <a:lnTo>
                    <a:pt x="326" y="241"/>
                  </a:lnTo>
                  <a:lnTo>
                    <a:pt x="239" y="21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6" name="Freeform 194"/>
            <p:cNvSpPr/>
            <p:nvPr/>
          </p:nvSpPr>
          <p:spPr bwMode="auto">
            <a:xfrm>
              <a:off x="5188210" y="2947949"/>
              <a:ext cx="144312" cy="64516"/>
            </a:xfrm>
            <a:custGeom>
              <a:avLst/>
              <a:gdLst>
                <a:gd name="T0" fmla="*/ 170 w 170"/>
                <a:gd name="T1" fmla="*/ 38 h 76"/>
                <a:gd name="T2" fmla="*/ 0 w 170"/>
                <a:gd name="T3" fmla="*/ 76 h 76"/>
                <a:gd name="T4" fmla="*/ 118 w 170"/>
                <a:gd name="T5" fmla="*/ 0 h 76"/>
                <a:gd name="T6" fmla="*/ 170 w 170"/>
                <a:gd name="T7" fmla="*/ 38 h 76"/>
              </a:gdLst>
              <a:ahLst/>
              <a:cxnLst>
                <a:cxn ang="0">
                  <a:pos x="T0" y="T1"/>
                </a:cxn>
                <a:cxn ang="0">
                  <a:pos x="T2" y="T3"/>
                </a:cxn>
                <a:cxn ang="0">
                  <a:pos x="T4" y="T5"/>
                </a:cxn>
                <a:cxn ang="0">
                  <a:pos x="T6" y="T7"/>
                </a:cxn>
              </a:cxnLst>
              <a:rect l="0" t="0" r="r" b="b"/>
              <a:pathLst>
                <a:path w="170" h="76">
                  <a:moveTo>
                    <a:pt x="170" y="38"/>
                  </a:moveTo>
                  <a:lnTo>
                    <a:pt x="0" y="76"/>
                  </a:lnTo>
                  <a:lnTo>
                    <a:pt x="118" y="0"/>
                  </a:lnTo>
                  <a:lnTo>
                    <a:pt x="170" y="3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7" name="Freeform 195"/>
            <p:cNvSpPr/>
            <p:nvPr/>
          </p:nvSpPr>
          <p:spPr bwMode="auto">
            <a:xfrm>
              <a:off x="4899586" y="3161022"/>
              <a:ext cx="94227" cy="195246"/>
            </a:xfrm>
            <a:custGeom>
              <a:avLst/>
              <a:gdLst>
                <a:gd name="T0" fmla="*/ 111 w 111"/>
                <a:gd name="T1" fmla="*/ 230 h 230"/>
                <a:gd name="T2" fmla="*/ 0 w 111"/>
                <a:gd name="T3" fmla="*/ 0 h 230"/>
                <a:gd name="T4" fmla="*/ 52 w 111"/>
                <a:gd name="T5" fmla="*/ 0 h 230"/>
                <a:gd name="T6" fmla="*/ 111 w 111"/>
                <a:gd name="T7" fmla="*/ 230 h 230"/>
              </a:gdLst>
              <a:ahLst/>
              <a:cxnLst>
                <a:cxn ang="0">
                  <a:pos x="T0" y="T1"/>
                </a:cxn>
                <a:cxn ang="0">
                  <a:pos x="T2" y="T3"/>
                </a:cxn>
                <a:cxn ang="0">
                  <a:pos x="T4" y="T5"/>
                </a:cxn>
                <a:cxn ang="0">
                  <a:pos x="T6" y="T7"/>
                </a:cxn>
              </a:cxnLst>
              <a:rect l="0" t="0" r="r" b="b"/>
              <a:pathLst>
                <a:path w="111" h="230">
                  <a:moveTo>
                    <a:pt x="111" y="230"/>
                  </a:moveTo>
                  <a:lnTo>
                    <a:pt x="0" y="0"/>
                  </a:lnTo>
                  <a:lnTo>
                    <a:pt x="52" y="0"/>
                  </a:lnTo>
                  <a:lnTo>
                    <a:pt x="111" y="23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8" name="Freeform 196"/>
            <p:cNvSpPr/>
            <p:nvPr/>
          </p:nvSpPr>
          <p:spPr bwMode="auto">
            <a:xfrm>
              <a:off x="4329129" y="2016711"/>
              <a:ext cx="297113" cy="481323"/>
            </a:xfrm>
            <a:custGeom>
              <a:avLst/>
              <a:gdLst>
                <a:gd name="T0" fmla="*/ 350 w 350"/>
                <a:gd name="T1" fmla="*/ 567 h 567"/>
                <a:gd name="T2" fmla="*/ 111 w 350"/>
                <a:gd name="T3" fmla="*/ 130 h 567"/>
                <a:gd name="T4" fmla="*/ 0 w 350"/>
                <a:gd name="T5" fmla="*/ 0 h 567"/>
                <a:gd name="T6" fmla="*/ 178 w 350"/>
                <a:gd name="T7" fmla="*/ 2 h 567"/>
                <a:gd name="T8" fmla="*/ 350 w 350"/>
                <a:gd name="T9" fmla="*/ 567 h 567"/>
              </a:gdLst>
              <a:ahLst/>
              <a:cxnLst>
                <a:cxn ang="0">
                  <a:pos x="T0" y="T1"/>
                </a:cxn>
                <a:cxn ang="0">
                  <a:pos x="T2" y="T3"/>
                </a:cxn>
                <a:cxn ang="0">
                  <a:pos x="T4" y="T5"/>
                </a:cxn>
                <a:cxn ang="0">
                  <a:pos x="T6" y="T7"/>
                </a:cxn>
                <a:cxn ang="0">
                  <a:pos x="T8" y="T9"/>
                </a:cxn>
              </a:cxnLst>
              <a:rect l="0" t="0" r="r" b="b"/>
              <a:pathLst>
                <a:path w="350" h="567">
                  <a:moveTo>
                    <a:pt x="350" y="567"/>
                  </a:moveTo>
                  <a:lnTo>
                    <a:pt x="111" y="130"/>
                  </a:lnTo>
                  <a:lnTo>
                    <a:pt x="0" y="0"/>
                  </a:lnTo>
                  <a:lnTo>
                    <a:pt x="178" y="2"/>
                  </a:lnTo>
                  <a:lnTo>
                    <a:pt x="350" y="56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69" name="Freeform 197"/>
            <p:cNvSpPr/>
            <p:nvPr/>
          </p:nvSpPr>
          <p:spPr bwMode="auto">
            <a:xfrm>
              <a:off x="3980233" y="3144893"/>
              <a:ext cx="638369" cy="263157"/>
            </a:xfrm>
            <a:custGeom>
              <a:avLst/>
              <a:gdLst>
                <a:gd name="T0" fmla="*/ 435 w 752"/>
                <a:gd name="T1" fmla="*/ 206 h 310"/>
                <a:gd name="T2" fmla="*/ 0 w 752"/>
                <a:gd name="T3" fmla="*/ 156 h 310"/>
                <a:gd name="T4" fmla="*/ 340 w 752"/>
                <a:gd name="T5" fmla="*/ 0 h 310"/>
                <a:gd name="T6" fmla="*/ 752 w 752"/>
                <a:gd name="T7" fmla="*/ 76 h 310"/>
                <a:gd name="T8" fmla="*/ 643 w 752"/>
                <a:gd name="T9" fmla="*/ 310 h 310"/>
                <a:gd name="T10" fmla="*/ 435 w 752"/>
                <a:gd name="T11" fmla="*/ 206 h 310"/>
              </a:gdLst>
              <a:ahLst/>
              <a:cxnLst>
                <a:cxn ang="0">
                  <a:pos x="T0" y="T1"/>
                </a:cxn>
                <a:cxn ang="0">
                  <a:pos x="T2" y="T3"/>
                </a:cxn>
                <a:cxn ang="0">
                  <a:pos x="T4" y="T5"/>
                </a:cxn>
                <a:cxn ang="0">
                  <a:pos x="T6" y="T7"/>
                </a:cxn>
                <a:cxn ang="0">
                  <a:pos x="T8" y="T9"/>
                </a:cxn>
                <a:cxn ang="0">
                  <a:pos x="T10" y="T11"/>
                </a:cxn>
              </a:cxnLst>
              <a:rect l="0" t="0" r="r" b="b"/>
              <a:pathLst>
                <a:path w="752" h="310">
                  <a:moveTo>
                    <a:pt x="435" y="206"/>
                  </a:moveTo>
                  <a:lnTo>
                    <a:pt x="0" y="156"/>
                  </a:lnTo>
                  <a:lnTo>
                    <a:pt x="340" y="0"/>
                  </a:lnTo>
                  <a:lnTo>
                    <a:pt x="752" y="76"/>
                  </a:lnTo>
                  <a:lnTo>
                    <a:pt x="643" y="310"/>
                  </a:lnTo>
                  <a:lnTo>
                    <a:pt x="435" y="20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0" name="Freeform 198"/>
            <p:cNvSpPr/>
            <p:nvPr/>
          </p:nvSpPr>
          <p:spPr bwMode="auto">
            <a:xfrm>
              <a:off x="3325735" y="3565096"/>
              <a:ext cx="638369" cy="550084"/>
            </a:xfrm>
            <a:custGeom>
              <a:avLst/>
              <a:gdLst>
                <a:gd name="T0" fmla="*/ 402 w 752"/>
                <a:gd name="T1" fmla="*/ 648 h 648"/>
                <a:gd name="T2" fmla="*/ 0 w 752"/>
                <a:gd name="T3" fmla="*/ 345 h 648"/>
                <a:gd name="T4" fmla="*/ 234 w 752"/>
                <a:gd name="T5" fmla="*/ 0 h 648"/>
                <a:gd name="T6" fmla="*/ 752 w 752"/>
                <a:gd name="T7" fmla="*/ 4 h 648"/>
                <a:gd name="T8" fmla="*/ 369 w 752"/>
                <a:gd name="T9" fmla="*/ 506 h 648"/>
                <a:gd name="T10" fmla="*/ 402 w 752"/>
                <a:gd name="T11" fmla="*/ 648 h 648"/>
              </a:gdLst>
              <a:ahLst/>
              <a:cxnLst>
                <a:cxn ang="0">
                  <a:pos x="T0" y="T1"/>
                </a:cxn>
                <a:cxn ang="0">
                  <a:pos x="T2" y="T3"/>
                </a:cxn>
                <a:cxn ang="0">
                  <a:pos x="T4" y="T5"/>
                </a:cxn>
                <a:cxn ang="0">
                  <a:pos x="T6" y="T7"/>
                </a:cxn>
                <a:cxn ang="0">
                  <a:pos x="T8" y="T9"/>
                </a:cxn>
                <a:cxn ang="0">
                  <a:pos x="T10" y="T11"/>
                </a:cxn>
              </a:cxnLst>
              <a:rect l="0" t="0" r="r" b="b"/>
              <a:pathLst>
                <a:path w="752" h="648">
                  <a:moveTo>
                    <a:pt x="402" y="648"/>
                  </a:moveTo>
                  <a:lnTo>
                    <a:pt x="0" y="345"/>
                  </a:lnTo>
                  <a:lnTo>
                    <a:pt x="234" y="0"/>
                  </a:lnTo>
                  <a:lnTo>
                    <a:pt x="752" y="4"/>
                  </a:lnTo>
                  <a:lnTo>
                    <a:pt x="369" y="506"/>
                  </a:lnTo>
                  <a:lnTo>
                    <a:pt x="402" y="64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1" name="Freeform 199"/>
            <p:cNvSpPr/>
            <p:nvPr/>
          </p:nvSpPr>
          <p:spPr bwMode="auto">
            <a:xfrm>
              <a:off x="3677177" y="3641496"/>
              <a:ext cx="875211" cy="491510"/>
            </a:xfrm>
            <a:custGeom>
              <a:avLst/>
              <a:gdLst>
                <a:gd name="T0" fmla="*/ 40 w 1031"/>
                <a:gd name="T1" fmla="*/ 579 h 579"/>
                <a:gd name="T2" fmla="*/ 0 w 1031"/>
                <a:gd name="T3" fmla="*/ 468 h 579"/>
                <a:gd name="T4" fmla="*/ 241 w 1031"/>
                <a:gd name="T5" fmla="*/ 0 h 579"/>
                <a:gd name="T6" fmla="*/ 619 w 1031"/>
                <a:gd name="T7" fmla="*/ 153 h 579"/>
                <a:gd name="T8" fmla="*/ 1031 w 1031"/>
                <a:gd name="T9" fmla="*/ 579 h 579"/>
                <a:gd name="T10" fmla="*/ 40 w 1031"/>
                <a:gd name="T11" fmla="*/ 579 h 579"/>
              </a:gdLst>
              <a:ahLst/>
              <a:cxnLst>
                <a:cxn ang="0">
                  <a:pos x="T0" y="T1"/>
                </a:cxn>
                <a:cxn ang="0">
                  <a:pos x="T2" y="T3"/>
                </a:cxn>
                <a:cxn ang="0">
                  <a:pos x="T4" y="T5"/>
                </a:cxn>
                <a:cxn ang="0">
                  <a:pos x="T6" y="T7"/>
                </a:cxn>
                <a:cxn ang="0">
                  <a:pos x="T8" y="T9"/>
                </a:cxn>
                <a:cxn ang="0">
                  <a:pos x="T10" y="T11"/>
                </a:cxn>
              </a:cxnLst>
              <a:rect l="0" t="0" r="r" b="b"/>
              <a:pathLst>
                <a:path w="1031" h="579">
                  <a:moveTo>
                    <a:pt x="40" y="579"/>
                  </a:moveTo>
                  <a:lnTo>
                    <a:pt x="0" y="468"/>
                  </a:lnTo>
                  <a:lnTo>
                    <a:pt x="241" y="0"/>
                  </a:lnTo>
                  <a:lnTo>
                    <a:pt x="619" y="153"/>
                  </a:lnTo>
                  <a:lnTo>
                    <a:pt x="1031" y="579"/>
                  </a:lnTo>
                  <a:lnTo>
                    <a:pt x="40" y="57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2" name="Freeform 200"/>
            <p:cNvSpPr/>
            <p:nvPr/>
          </p:nvSpPr>
          <p:spPr bwMode="auto">
            <a:xfrm>
              <a:off x="3902135" y="3649136"/>
              <a:ext cx="650254" cy="483870"/>
            </a:xfrm>
            <a:custGeom>
              <a:avLst/>
              <a:gdLst>
                <a:gd name="T0" fmla="*/ 766 w 766"/>
                <a:gd name="T1" fmla="*/ 570 h 570"/>
                <a:gd name="T2" fmla="*/ 390 w 766"/>
                <a:gd name="T3" fmla="*/ 305 h 570"/>
                <a:gd name="T4" fmla="*/ 0 w 766"/>
                <a:gd name="T5" fmla="*/ 0 h 570"/>
                <a:gd name="T6" fmla="*/ 156 w 766"/>
                <a:gd name="T7" fmla="*/ 33 h 570"/>
                <a:gd name="T8" fmla="*/ 418 w 766"/>
                <a:gd name="T9" fmla="*/ 156 h 570"/>
                <a:gd name="T10" fmla="*/ 766 w 766"/>
                <a:gd name="T11" fmla="*/ 570 h 570"/>
              </a:gdLst>
              <a:ahLst/>
              <a:cxnLst>
                <a:cxn ang="0">
                  <a:pos x="T0" y="T1"/>
                </a:cxn>
                <a:cxn ang="0">
                  <a:pos x="T2" y="T3"/>
                </a:cxn>
                <a:cxn ang="0">
                  <a:pos x="T4" y="T5"/>
                </a:cxn>
                <a:cxn ang="0">
                  <a:pos x="T6" y="T7"/>
                </a:cxn>
                <a:cxn ang="0">
                  <a:pos x="T8" y="T9"/>
                </a:cxn>
                <a:cxn ang="0">
                  <a:pos x="T10" y="T11"/>
                </a:cxn>
              </a:cxnLst>
              <a:rect l="0" t="0" r="r" b="b"/>
              <a:pathLst>
                <a:path w="766" h="570">
                  <a:moveTo>
                    <a:pt x="766" y="570"/>
                  </a:moveTo>
                  <a:lnTo>
                    <a:pt x="390" y="305"/>
                  </a:lnTo>
                  <a:lnTo>
                    <a:pt x="0" y="0"/>
                  </a:lnTo>
                  <a:lnTo>
                    <a:pt x="156" y="33"/>
                  </a:lnTo>
                  <a:lnTo>
                    <a:pt x="418" y="156"/>
                  </a:lnTo>
                  <a:lnTo>
                    <a:pt x="766" y="57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3" name="Freeform 201"/>
            <p:cNvSpPr/>
            <p:nvPr/>
          </p:nvSpPr>
          <p:spPr bwMode="auto">
            <a:xfrm>
              <a:off x="4227261" y="4133006"/>
              <a:ext cx="690152" cy="436332"/>
            </a:xfrm>
            <a:custGeom>
              <a:avLst/>
              <a:gdLst>
                <a:gd name="T0" fmla="*/ 813 w 813"/>
                <a:gd name="T1" fmla="*/ 514 h 514"/>
                <a:gd name="T2" fmla="*/ 293 w 813"/>
                <a:gd name="T3" fmla="*/ 215 h 514"/>
                <a:gd name="T4" fmla="*/ 0 w 813"/>
                <a:gd name="T5" fmla="*/ 36 h 514"/>
                <a:gd name="T6" fmla="*/ 446 w 813"/>
                <a:gd name="T7" fmla="*/ 0 h 514"/>
                <a:gd name="T8" fmla="*/ 813 w 813"/>
                <a:gd name="T9" fmla="*/ 514 h 514"/>
              </a:gdLst>
              <a:ahLst/>
              <a:cxnLst>
                <a:cxn ang="0">
                  <a:pos x="T0" y="T1"/>
                </a:cxn>
                <a:cxn ang="0">
                  <a:pos x="T2" y="T3"/>
                </a:cxn>
                <a:cxn ang="0">
                  <a:pos x="T4" y="T5"/>
                </a:cxn>
                <a:cxn ang="0">
                  <a:pos x="T6" y="T7"/>
                </a:cxn>
                <a:cxn ang="0">
                  <a:pos x="T8" y="T9"/>
                </a:cxn>
              </a:cxnLst>
              <a:rect l="0" t="0" r="r" b="b"/>
              <a:pathLst>
                <a:path w="813" h="514">
                  <a:moveTo>
                    <a:pt x="813" y="514"/>
                  </a:moveTo>
                  <a:lnTo>
                    <a:pt x="293" y="215"/>
                  </a:lnTo>
                  <a:lnTo>
                    <a:pt x="0" y="36"/>
                  </a:lnTo>
                  <a:lnTo>
                    <a:pt x="446" y="0"/>
                  </a:lnTo>
                  <a:lnTo>
                    <a:pt x="813" y="51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4" name="Freeform 202"/>
            <p:cNvSpPr/>
            <p:nvPr/>
          </p:nvSpPr>
          <p:spPr bwMode="auto">
            <a:xfrm>
              <a:off x="3711133" y="4133006"/>
              <a:ext cx="1035652" cy="423599"/>
            </a:xfrm>
            <a:custGeom>
              <a:avLst/>
              <a:gdLst>
                <a:gd name="T0" fmla="*/ 1220 w 1220"/>
                <a:gd name="T1" fmla="*/ 499 h 499"/>
                <a:gd name="T2" fmla="*/ 411 w 1220"/>
                <a:gd name="T3" fmla="*/ 343 h 499"/>
                <a:gd name="T4" fmla="*/ 0 w 1220"/>
                <a:gd name="T5" fmla="*/ 0 h 499"/>
                <a:gd name="T6" fmla="*/ 608 w 1220"/>
                <a:gd name="T7" fmla="*/ 66 h 499"/>
                <a:gd name="T8" fmla="*/ 1220 w 1220"/>
                <a:gd name="T9" fmla="*/ 499 h 499"/>
              </a:gdLst>
              <a:ahLst/>
              <a:cxnLst>
                <a:cxn ang="0">
                  <a:pos x="T0" y="T1"/>
                </a:cxn>
                <a:cxn ang="0">
                  <a:pos x="T2" y="T3"/>
                </a:cxn>
                <a:cxn ang="0">
                  <a:pos x="T4" y="T5"/>
                </a:cxn>
                <a:cxn ang="0">
                  <a:pos x="T6" y="T7"/>
                </a:cxn>
                <a:cxn ang="0">
                  <a:pos x="T8" y="T9"/>
                </a:cxn>
              </a:cxnLst>
              <a:rect l="0" t="0" r="r" b="b"/>
              <a:pathLst>
                <a:path w="1220" h="499">
                  <a:moveTo>
                    <a:pt x="1220" y="499"/>
                  </a:moveTo>
                  <a:lnTo>
                    <a:pt x="411" y="343"/>
                  </a:lnTo>
                  <a:lnTo>
                    <a:pt x="0" y="0"/>
                  </a:lnTo>
                  <a:lnTo>
                    <a:pt x="608" y="66"/>
                  </a:lnTo>
                  <a:lnTo>
                    <a:pt x="1220" y="49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5" name="Freeform 203"/>
            <p:cNvSpPr/>
            <p:nvPr/>
          </p:nvSpPr>
          <p:spPr bwMode="auto">
            <a:xfrm>
              <a:off x="3886006" y="3537082"/>
              <a:ext cx="148557" cy="123939"/>
            </a:xfrm>
            <a:custGeom>
              <a:avLst/>
              <a:gdLst>
                <a:gd name="T0" fmla="*/ 175 w 175"/>
                <a:gd name="T1" fmla="*/ 146 h 146"/>
                <a:gd name="T2" fmla="*/ 0 w 175"/>
                <a:gd name="T3" fmla="*/ 99 h 146"/>
                <a:gd name="T4" fmla="*/ 59 w 175"/>
                <a:gd name="T5" fmla="*/ 0 h 146"/>
                <a:gd name="T6" fmla="*/ 175 w 175"/>
                <a:gd name="T7" fmla="*/ 146 h 146"/>
              </a:gdLst>
              <a:ahLst/>
              <a:cxnLst>
                <a:cxn ang="0">
                  <a:pos x="T0" y="T1"/>
                </a:cxn>
                <a:cxn ang="0">
                  <a:pos x="T2" y="T3"/>
                </a:cxn>
                <a:cxn ang="0">
                  <a:pos x="T4" y="T5"/>
                </a:cxn>
                <a:cxn ang="0">
                  <a:pos x="T6" y="T7"/>
                </a:cxn>
              </a:cxnLst>
              <a:rect l="0" t="0" r="r" b="b"/>
              <a:pathLst>
                <a:path w="175" h="146">
                  <a:moveTo>
                    <a:pt x="175" y="146"/>
                  </a:moveTo>
                  <a:lnTo>
                    <a:pt x="0" y="99"/>
                  </a:lnTo>
                  <a:lnTo>
                    <a:pt x="59" y="0"/>
                  </a:lnTo>
                  <a:lnTo>
                    <a:pt x="175" y="14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6" name="Freeform 204"/>
            <p:cNvSpPr/>
            <p:nvPr/>
          </p:nvSpPr>
          <p:spPr bwMode="auto">
            <a:xfrm>
              <a:off x="3212832" y="4633005"/>
              <a:ext cx="1419352" cy="273344"/>
            </a:xfrm>
            <a:custGeom>
              <a:avLst/>
              <a:gdLst>
                <a:gd name="T0" fmla="*/ 488 w 1672"/>
                <a:gd name="T1" fmla="*/ 322 h 322"/>
                <a:gd name="T2" fmla="*/ 237 w 1672"/>
                <a:gd name="T3" fmla="*/ 272 h 322"/>
                <a:gd name="T4" fmla="*/ 69 w 1672"/>
                <a:gd name="T5" fmla="*/ 147 h 322"/>
                <a:gd name="T6" fmla="*/ 0 w 1672"/>
                <a:gd name="T7" fmla="*/ 85 h 322"/>
                <a:gd name="T8" fmla="*/ 587 w 1672"/>
                <a:gd name="T9" fmla="*/ 19 h 322"/>
                <a:gd name="T10" fmla="*/ 1672 w 1672"/>
                <a:gd name="T11" fmla="*/ 0 h 322"/>
                <a:gd name="T12" fmla="*/ 488 w 1672"/>
                <a:gd name="T13" fmla="*/ 322 h 322"/>
              </a:gdLst>
              <a:ahLst/>
              <a:cxnLst>
                <a:cxn ang="0">
                  <a:pos x="T0" y="T1"/>
                </a:cxn>
                <a:cxn ang="0">
                  <a:pos x="T2" y="T3"/>
                </a:cxn>
                <a:cxn ang="0">
                  <a:pos x="T4" y="T5"/>
                </a:cxn>
                <a:cxn ang="0">
                  <a:pos x="T6" y="T7"/>
                </a:cxn>
                <a:cxn ang="0">
                  <a:pos x="T8" y="T9"/>
                </a:cxn>
                <a:cxn ang="0">
                  <a:pos x="T10" y="T11"/>
                </a:cxn>
                <a:cxn ang="0">
                  <a:pos x="T12" y="T13"/>
                </a:cxn>
              </a:cxnLst>
              <a:rect l="0" t="0" r="r" b="b"/>
              <a:pathLst>
                <a:path w="1672" h="322">
                  <a:moveTo>
                    <a:pt x="488" y="322"/>
                  </a:moveTo>
                  <a:lnTo>
                    <a:pt x="237" y="272"/>
                  </a:lnTo>
                  <a:lnTo>
                    <a:pt x="69" y="147"/>
                  </a:lnTo>
                  <a:lnTo>
                    <a:pt x="0" y="85"/>
                  </a:lnTo>
                  <a:lnTo>
                    <a:pt x="587" y="19"/>
                  </a:lnTo>
                  <a:lnTo>
                    <a:pt x="1672" y="0"/>
                  </a:lnTo>
                  <a:lnTo>
                    <a:pt x="488" y="32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7" name="Freeform 205"/>
            <p:cNvSpPr/>
            <p:nvPr/>
          </p:nvSpPr>
          <p:spPr bwMode="auto">
            <a:xfrm>
              <a:off x="4258670" y="3568491"/>
              <a:ext cx="293718" cy="217317"/>
            </a:xfrm>
            <a:custGeom>
              <a:avLst/>
              <a:gdLst>
                <a:gd name="T0" fmla="*/ 29 w 346"/>
                <a:gd name="T1" fmla="*/ 256 h 256"/>
                <a:gd name="T2" fmla="*/ 0 w 346"/>
                <a:gd name="T3" fmla="*/ 166 h 256"/>
                <a:gd name="T4" fmla="*/ 346 w 346"/>
                <a:gd name="T5" fmla="*/ 0 h 256"/>
                <a:gd name="T6" fmla="*/ 29 w 346"/>
                <a:gd name="T7" fmla="*/ 256 h 256"/>
              </a:gdLst>
              <a:ahLst/>
              <a:cxnLst>
                <a:cxn ang="0">
                  <a:pos x="T0" y="T1"/>
                </a:cxn>
                <a:cxn ang="0">
                  <a:pos x="T2" y="T3"/>
                </a:cxn>
                <a:cxn ang="0">
                  <a:pos x="T4" y="T5"/>
                </a:cxn>
                <a:cxn ang="0">
                  <a:pos x="T6" y="T7"/>
                </a:cxn>
              </a:cxnLst>
              <a:rect l="0" t="0" r="r" b="b"/>
              <a:pathLst>
                <a:path w="346" h="256">
                  <a:moveTo>
                    <a:pt x="29" y="256"/>
                  </a:moveTo>
                  <a:lnTo>
                    <a:pt x="0" y="166"/>
                  </a:lnTo>
                  <a:lnTo>
                    <a:pt x="346" y="0"/>
                  </a:lnTo>
                  <a:lnTo>
                    <a:pt x="29" y="25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8" name="Freeform 206"/>
            <p:cNvSpPr/>
            <p:nvPr/>
          </p:nvSpPr>
          <p:spPr bwMode="auto">
            <a:xfrm>
              <a:off x="4258670" y="4462377"/>
              <a:ext cx="499999" cy="186757"/>
            </a:xfrm>
            <a:custGeom>
              <a:avLst/>
              <a:gdLst>
                <a:gd name="T0" fmla="*/ 589 w 589"/>
                <a:gd name="T1" fmla="*/ 220 h 220"/>
                <a:gd name="T2" fmla="*/ 0 w 589"/>
                <a:gd name="T3" fmla="*/ 147 h 220"/>
                <a:gd name="T4" fmla="*/ 0 w 589"/>
                <a:gd name="T5" fmla="*/ 0 h 220"/>
                <a:gd name="T6" fmla="*/ 402 w 589"/>
                <a:gd name="T7" fmla="*/ 126 h 220"/>
                <a:gd name="T8" fmla="*/ 589 w 589"/>
                <a:gd name="T9" fmla="*/ 220 h 220"/>
              </a:gdLst>
              <a:ahLst/>
              <a:cxnLst>
                <a:cxn ang="0">
                  <a:pos x="T0" y="T1"/>
                </a:cxn>
                <a:cxn ang="0">
                  <a:pos x="T2" y="T3"/>
                </a:cxn>
                <a:cxn ang="0">
                  <a:pos x="T4" y="T5"/>
                </a:cxn>
                <a:cxn ang="0">
                  <a:pos x="T6" y="T7"/>
                </a:cxn>
                <a:cxn ang="0">
                  <a:pos x="T8" y="T9"/>
                </a:cxn>
              </a:cxnLst>
              <a:rect l="0" t="0" r="r" b="b"/>
              <a:pathLst>
                <a:path w="589" h="220">
                  <a:moveTo>
                    <a:pt x="589" y="220"/>
                  </a:moveTo>
                  <a:lnTo>
                    <a:pt x="0" y="147"/>
                  </a:lnTo>
                  <a:lnTo>
                    <a:pt x="0" y="0"/>
                  </a:lnTo>
                  <a:lnTo>
                    <a:pt x="402" y="126"/>
                  </a:lnTo>
                  <a:lnTo>
                    <a:pt x="589" y="22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79" name="Freeform 207"/>
            <p:cNvSpPr/>
            <p:nvPr/>
          </p:nvSpPr>
          <p:spPr bwMode="auto">
            <a:xfrm>
              <a:off x="2944581" y="4655076"/>
              <a:ext cx="523768" cy="773343"/>
            </a:xfrm>
            <a:custGeom>
              <a:avLst/>
              <a:gdLst>
                <a:gd name="T0" fmla="*/ 617 w 617"/>
                <a:gd name="T1" fmla="*/ 296 h 911"/>
                <a:gd name="T2" fmla="*/ 449 w 617"/>
                <a:gd name="T3" fmla="*/ 395 h 911"/>
                <a:gd name="T4" fmla="*/ 316 w 617"/>
                <a:gd name="T5" fmla="*/ 296 h 911"/>
                <a:gd name="T6" fmla="*/ 487 w 617"/>
                <a:gd name="T7" fmla="*/ 424 h 911"/>
                <a:gd name="T8" fmla="*/ 525 w 617"/>
                <a:gd name="T9" fmla="*/ 724 h 911"/>
                <a:gd name="T10" fmla="*/ 617 w 617"/>
                <a:gd name="T11" fmla="*/ 885 h 911"/>
                <a:gd name="T12" fmla="*/ 475 w 617"/>
                <a:gd name="T13" fmla="*/ 911 h 911"/>
                <a:gd name="T14" fmla="*/ 241 w 617"/>
                <a:gd name="T15" fmla="*/ 724 h 911"/>
                <a:gd name="T16" fmla="*/ 113 w 617"/>
                <a:gd name="T17" fmla="*/ 310 h 911"/>
                <a:gd name="T18" fmla="*/ 49 w 617"/>
                <a:gd name="T19" fmla="*/ 230 h 911"/>
                <a:gd name="T20" fmla="*/ 0 w 617"/>
                <a:gd name="T21" fmla="*/ 67 h 911"/>
                <a:gd name="T22" fmla="*/ 94 w 617"/>
                <a:gd name="T23" fmla="*/ 0 h 911"/>
                <a:gd name="T24" fmla="*/ 269 w 617"/>
                <a:gd name="T25" fmla="*/ 24 h 911"/>
                <a:gd name="T26" fmla="*/ 617 w 617"/>
                <a:gd name="T27" fmla="*/ 29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7" h="911">
                  <a:moveTo>
                    <a:pt x="617" y="296"/>
                  </a:moveTo>
                  <a:lnTo>
                    <a:pt x="449" y="395"/>
                  </a:lnTo>
                  <a:lnTo>
                    <a:pt x="316" y="296"/>
                  </a:lnTo>
                  <a:lnTo>
                    <a:pt x="487" y="424"/>
                  </a:lnTo>
                  <a:lnTo>
                    <a:pt x="525" y="724"/>
                  </a:lnTo>
                  <a:lnTo>
                    <a:pt x="617" y="885"/>
                  </a:lnTo>
                  <a:lnTo>
                    <a:pt x="475" y="911"/>
                  </a:lnTo>
                  <a:lnTo>
                    <a:pt x="241" y="724"/>
                  </a:lnTo>
                  <a:lnTo>
                    <a:pt x="113" y="310"/>
                  </a:lnTo>
                  <a:lnTo>
                    <a:pt x="49" y="230"/>
                  </a:lnTo>
                  <a:lnTo>
                    <a:pt x="0" y="67"/>
                  </a:lnTo>
                  <a:lnTo>
                    <a:pt x="94" y="0"/>
                  </a:lnTo>
                  <a:lnTo>
                    <a:pt x="269" y="24"/>
                  </a:lnTo>
                  <a:lnTo>
                    <a:pt x="617" y="29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0" name="Freeform 208"/>
            <p:cNvSpPr/>
            <p:nvPr/>
          </p:nvSpPr>
          <p:spPr bwMode="auto">
            <a:xfrm>
              <a:off x="3921659" y="4472564"/>
              <a:ext cx="837010" cy="204584"/>
            </a:xfrm>
            <a:custGeom>
              <a:avLst/>
              <a:gdLst>
                <a:gd name="T0" fmla="*/ 986 w 986"/>
                <a:gd name="T1" fmla="*/ 208 h 241"/>
                <a:gd name="T2" fmla="*/ 133 w 986"/>
                <a:gd name="T3" fmla="*/ 241 h 241"/>
                <a:gd name="T4" fmla="*/ 0 w 986"/>
                <a:gd name="T5" fmla="*/ 161 h 241"/>
                <a:gd name="T6" fmla="*/ 192 w 986"/>
                <a:gd name="T7" fmla="*/ 0 h 241"/>
                <a:gd name="T8" fmla="*/ 676 w 986"/>
                <a:gd name="T9" fmla="*/ 158 h 241"/>
                <a:gd name="T10" fmla="*/ 986 w 986"/>
                <a:gd name="T11" fmla="*/ 208 h 241"/>
              </a:gdLst>
              <a:ahLst/>
              <a:cxnLst>
                <a:cxn ang="0">
                  <a:pos x="T0" y="T1"/>
                </a:cxn>
                <a:cxn ang="0">
                  <a:pos x="T2" y="T3"/>
                </a:cxn>
                <a:cxn ang="0">
                  <a:pos x="T4" y="T5"/>
                </a:cxn>
                <a:cxn ang="0">
                  <a:pos x="T6" y="T7"/>
                </a:cxn>
                <a:cxn ang="0">
                  <a:pos x="T8" y="T9"/>
                </a:cxn>
                <a:cxn ang="0">
                  <a:pos x="T10" y="T11"/>
                </a:cxn>
              </a:cxnLst>
              <a:rect l="0" t="0" r="r" b="b"/>
              <a:pathLst>
                <a:path w="986" h="241">
                  <a:moveTo>
                    <a:pt x="986" y="208"/>
                  </a:moveTo>
                  <a:lnTo>
                    <a:pt x="133" y="241"/>
                  </a:lnTo>
                  <a:lnTo>
                    <a:pt x="0" y="161"/>
                  </a:lnTo>
                  <a:lnTo>
                    <a:pt x="192" y="0"/>
                  </a:lnTo>
                  <a:lnTo>
                    <a:pt x="676" y="158"/>
                  </a:lnTo>
                  <a:lnTo>
                    <a:pt x="986" y="20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1" name="Freeform 209"/>
            <p:cNvSpPr/>
            <p:nvPr/>
          </p:nvSpPr>
          <p:spPr bwMode="auto">
            <a:xfrm>
              <a:off x="3442034" y="4663565"/>
              <a:ext cx="1415108" cy="288624"/>
            </a:xfrm>
            <a:custGeom>
              <a:avLst/>
              <a:gdLst>
                <a:gd name="T0" fmla="*/ 1613 w 1667"/>
                <a:gd name="T1" fmla="*/ 255 h 340"/>
                <a:gd name="T2" fmla="*/ 0 w 1667"/>
                <a:gd name="T3" fmla="*/ 340 h 340"/>
                <a:gd name="T4" fmla="*/ 882 w 1667"/>
                <a:gd name="T5" fmla="*/ 16 h 340"/>
                <a:gd name="T6" fmla="*/ 1667 w 1667"/>
                <a:gd name="T7" fmla="*/ 0 h 340"/>
                <a:gd name="T8" fmla="*/ 1613 w 1667"/>
                <a:gd name="T9" fmla="*/ 255 h 340"/>
              </a:gdLst>
              <a:ahLst/>
              <a:cxnLst>
                <a:cxn ang="0">
                  <a:pos x="T0" y="T1"/>
                </a:cxn>
                <a:cxn ang="0">
                  <a:pos x="T2" y="T3"/>
                </a:cxn>
                <a:cxn ang="0">
                  <a:pos x="T4" y="T5"/>
                </a:cxn>
                <a:cxn ang="0">
                  <a:pos x="T6" y="T7"/>
                </a:cxn>
                <a:cxn ang="0">
                  <a:pos x="T8" y="T9"/>
                </a:cxn>
              </a:cxnLst>
              <a:rect l="0" t="0" r="r" b="b"/>
              <a:pathLst>
                <a:path w="1667" h="340">
                  <a:moveTo>
                    <a:pt x="1613" y="255"/>
                  </a:moveTo>
                  <a:lnTo>
                    <a:pt x="0" y="340"/>
                  </a:lnTo>
                  <a:lnTo>
                    <a:pt x="882" y="16"/>
                  </a:lnTo>
                  <a:lnTo>
                    <a:pt x="1667" y="0"/>
                  </a:lnTo>
                  <a:lnTo>
                    <a:pt x="1613" y="25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2" name="Freeform 210"/>
            <p:cNvSpPr/>
            <p:nvPr/>
          </p:nvSpPr>
          <p:spPr bwMode="auto">
            <a:xfrm>
              <a:off x="3271406" y="4566791"/>
              <a:ext cx="688454" cy="126485"/>
            </a:xfrm>
            <a:custGeom>
              <a:avLst/>
              <a:gdLst>
                <a:gd name="T0" fmla="*/ 811 w 811"/>
                <a:gd name="T1" fmla="*/ 149 h 149"/>
                <a:gd name="T2" fmla="*/ 709 w 811"/>
                <a:gd name="T3" fmla="*/ 0 h 149"/>
                <a:gd name="T4" fmla="*/ 0 w 811"/>
                <a:gd name="T5" fmla="*/ 128 h 149"/>
                <a:gd name="T6" fmla="*/ 811 w 811"/>
                <a:gd name="T7" fmla="*/ 149 h 149"/>
              </a:gdLst>
              <a:ahLst/>
              <a:cxnLst>
                <a:cxn ang="0">
                  <a:pos x="T0" y="T1"/>
                </a:cxn>
                <a:cxn ang="0">
                  <a:pos x="T2" y="T3"/>
                </a:cxn>
                <a:cxn ang="0">
                  <a:pos x="T4" y="T5"/>
                </a:cxn>
                <a:cxn ang="0">
                  <a:pos x="T6" y="T7"/>
                </a:cxn>
              </a:cxnLst>
              <a:rect l="0" t="0" r="r" b="b"/>
              <a:pathLst>
                <a:path w="811" h="149">
                  <a:moveTo>
                    <a:pt x="811" y="149"/>
                  </a:moveTo>
                  <a:lnTo>
                    <a:pt x="709" y="0"/>
                  </a:lnTo>
                  <a:lnTo>
                    <a:pt x="0" y="128"/>
                  </a:lnTo>
                  <a:lnTo>
                    <a:pt x="811" y="14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3" name="Freeform 211"/>
            <p:cNvSpPr/>
            <p:nvPr/>
          </p:nvSpPr>
          <p:spPr bwMode="auto">
            <a:xfrm>
              <a:off x="3024377" y="4655076"/>
              <a:ext cx="371816" cy="195246"/>
            </a:xfrm>
            <a:custGeom>
              <a:avLst/>
              <a:gdLst>
                <a:gd name="T0" fmla="*/ 438 w 438"/>
                <a:gd name="T1" fmla="*/ 230 h 230"/>
                <a:gd name="T2" fmla="*/ 175 w 438"/>
                <a:gd name="T3" fmla="*/ 24 h 230"/>
                <a:gd name="T4" fmla="*/ 0 w 438"/>
                <a:gd name="T5" fmla="*/ 0 h 230"/>
                <a:gd name="T6" fmla="*/ 438 w 438"/>
                <a:gd name="T7" fmla="*/ 230 h 230"/>
              </a:gdLst>
              <a:ahLst/>
              <a:cxnLst>
                <a:cxn ang="0">
                  <a:pos x="T0" y="T1"/>
                </a:cxn>
                <a:cxn ang="0">
                  <a:pos x="T2" y="T3"/>
                </a:cxn>
                <a:cxn ang="0">
                  <a:pos x="T4" y="T5"/>
                </a:cxn>
                <a:cxn ang="0">
                  <a:pos x="T6" y="T7"/>
                </a:cxn>
              </a:cxnLst>
              <a:rect l="0" t="0" r="r" b="b"/>
              <a:pathLst>
                <a:path w="438" h="230">
                  <a:moveTo>
                    <a:pt x="438" y="230"/>
                  </a:moveTo>
                  <a:lnTo>
                    <a:pt x="175" y="24"/>
                  </a:lnTo>
                  <a:lnTo>
                    <a:pt x="0" y="0"/>
                  </a:lnTo>
                  <a:lnTo>
                    <a:pt x="438" y="23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4" name="Freeform 212"/>
            <p:cNvSpPr/>
            <p:nvPr/>
          </p:nvSpPr>
          <p:spPr bwMode="auto">
            <a:xfrm>
              <a:off x="3212832" y="4906349"/>
              <a:ext cx="177419" cy="363327"/>
            </a:xfrm>
            <a:custGeom>
              <a:avLst/>
              <a:gdLst>
                <a:gd name="T0" fmla="*/ 209 w 209"/>
                <a:gd name="T1" fmla="*/ 428 h 428"/>
                <a:gd name="T2" fmla="*/ 133 w 209"/>
                <a:gd name="T3" fmla="*/ 315 h 428"/>
                <a:gd name="T4" fmla="*/ 0 w 209"/>
                <a:gd name="T5" fmla="*/ 0 h 428"/>
                <a:gd name="T6" fmla="*/ 171 w 209"/>
                <a:gd name="T7" fmla="*/ 128 h 428"/>
                <a:gd name="T8" fmla="*/ 209 w 209"/>
                <a:gd name="T9" fmla="*/ 428 h 428"/>
              </a:gdLst>
              <a:ahLst/>
              <a:cxnLst>
                <a:cxn ang="0">
                  <a:pos x="T0" y="T1"/>
                </a:cxn>
                <a:cxn ang="0">
                  <a:pos x="T2" y="T3"/>
                </a:cxn>
                <a:cxn ang="0">
                  <a:pos x="T4" y="T5"/>
                </a:cxn>
                <a:cxn ang="0">
                  <a:pos x="T6" y="T7"/>
                </a:cxn>
                <a:cxn ang="0">
                  <a:pos x="T8" y="T9"/>
                </a:cxn>
              </a:cxnLst>
              <a:rect l="0" t="0" r="r" b="b"/>
              <a:pathLst>
                <a:path w="209" h="428">
                  <a:moveTo>
                    <a:pt x="209" y="428"/>
                  </a:moveTo>
                  <a:lnTo>
                    <a:pt x="133" y="315"/>
                  </a:lnTo>
                  <a:lnTo>
                    <a:pt x="0" y="0"/>
                  </a:lnTo>
                  <a:lnTo>
                    <a:pt x="171" y="128"/>
                  </a:lnTo>
                  <a:lnTo>
                    <a:pt x="209" y="42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5" name="Freeform 213"/>
            <p:cNvSpPr/>
            <p:nvPr/>
          </p:nvSpPr>
          <p:spPr bwMode="auto">
            <a:xfrm>
              <a:off x="5288380" y="3334196"/>
              <a:ext cx="351443" cy="505941"/>
            </a:xfrm>
            <a:custGeom>
              <a:avLst/>
              <a:gdLst>
                <a:gd name="T0" fmla="*/ 414 w 414"/>
                <a:gd name="T1" fmla="*/ 596 h 596"/>
                <a:gd name="T2" fmla="*/ 0 w 414"/>
                <a:gd name="T3" fmla="*/ 298 h 596"/>
                <a:gd name="T4" fmla="*/ 0 w 414"/>
                <a:gd name="T5" fmla="*/ 0 h 596"/>
                <a:gd name="T6" fmla="*/ 353 w 414"/>
                <a:gd name="T7" fmla="*/ 177 h 596"/>
                <a:gd name="T8" fmla="*/ 414 w 414"/>
                <a:gd name="T9" fmla="*/ 596 h 596"/>
              </a:gdLst>
              <a:ahLst/>
              <a:cxnLst>
                <a:cxn ang="0">
                  <a:pos x="T0" y="T1"/>
                </a:cxn>
                <a:cxn ang="0">
                  <a:pos x="T2" y="T3"/>
                </a:cxn>
                <a:cxn ang="0">
                  <a:pos x="T4" y="T5"/>
                </a:cxn>
                <a:cxn ang="0">
                  <a:pos x="T6" y="T7"/>
                </a:cxn>
                <a:cxn ang="0">
                  <a:pos x="T8" y="T9"/>
                </a:cxn>
              </a:cxnLst>
              <a:rect l="0" t="0" r="r" b="b"/>
              <a:pathLst>
                <a:path w="414" h="596">
                  <a:moveTo>
                    <a:pt x="414" y="596"/>
                  </a:moveTo>
                  <a:lnTo>
                    <a:pt x="0" y="298"/>
                  </a:lnTo>
                  <a:lnTo>
                    <a:pt x="0" y="0"/>
                  </a:lnTo>
                  <a:lnTo>
                    <a:pt x="353" y="177"/>
                  </a:lnTo>
                  <a:lnTo>
                    <a:pt x="414" y="59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6" name="Freeform 214"/>
            <p:cNvSpPr/>
            <p:nvPr/>
          </p:nvSpPr>
          <p:spPr bwMode="auto">
            <a:xfrm>
              <a:off x="5632182" y="3568491"/>
              <a:ext cx="136672" cy="353989"/>
            </a:xfrm>
            <a:custGeom>
              <a:avLst/>
              <a:gdLst>
                <a:gd name="T0" fmla="*/ 161 w 161"/>
                <a:gd name="T1" fmla="*/ 374 h 417"/>
                <a:gd name="T2" fmla="*/ 49 w 161"/>
                <a:gd name="T3" fmla="*/ 417 h 417"/>
                <a:gd name="T4" fmla="*/ 0 w 161"/>
                <a:gd name="T5" fmla="*/ 64 h 417"/>
                <a:gd name="T6" fmla="*/ 40 w 161"/>
                <a:gd name="T7" fmla="*/ 0 h 417"/>
                <a:gd name="T8" fmla="*/ 161 w 161"/>
                <a:gd name="T9" fmla="*/ 374 h 417"/>
              </a:gdLst>
              <a:ahLst/>
              <a:cxnLst>
                <a:cxn ang="0">
                  <a:pos x="T0" y="T1"/>
                </a:cxn>
                <a:cxn ang="0">
                  <a:pos x="T2" y="T3"/>
                </a:cxn>
                <a:cxn ang="0">
                  <a:pos x="T4" y="T5"/>
                </a:cxn>
                <a:cxn ang="0">
                  <a:pos x="T6" y="T7"/>
                </a:cxn>
                <a:cxn ang="0">
                  <a:pos x="T8" y="T9"/>
                </a:cxn>
              </a:cxnLst>
              <a:rect l="0" t="0" r="r" b="b"/>
              <a:pathLst>
                <a:path w="161" h="417">
                  <a:moveTo>
                    <a:pt x="161" y="374"/>
                  </a:moveTo>
                  <a:lnTo>
                    <a:pt x="49" y="417"/>
                  </a:lnTo>
                  <a:lnTo>
                    <a:pt x="0" y="64"/>
                  </a:lnTo>
                  <a:lnTo>
                    <a:pt x="40" y="0"/>
                  </a:lnTo>
                  <a:lnTo>
                    <a:pt x="161" y="37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7" name="Freeform 215"/>
            <p:cNvSpPr/>
            <p:nvPr/>
          </p:nvSpPr>
          <p:spPr bwMode="auto">
            <a:xfrm>
              <a:off x="5318940" y="3661021"/>
              <a:ext cx="266553" cy="213073"/>
            </a:xfrm>
            <a:custGeom>
              <a:avLst/>
              <a:gdLst>
                <a:gd name="T0" fmla="*/ 241 w 314"/>
                <a:gd name="T1" fmla="*/ 74 h 251"/>
                <a:gd name="T2" fmla="*/ 314 w 314"/>
                <a:gd name="T3" fmla="*/ 251 h 251"/>
                <a:gd name="T4" fmla="*/ 0 w 314"/>
                <a:gd name="T5" fmla="*/ 0 h 251"/>
                <a:gd name="T6" fmla="*/ 241 w 314"/>
                <a:gd name="T7" fmla="*/ 74 h 251"/>
              </a:gdLst>
              <a:ahLst/>
              <a:cxnLst>
                <a:cxn ang="0">
                  <a:pos x="T0" y="T1"/>
                </a:cxn>
                <a:cxn ang="0">
                  <a:pos x="T2" y="T3"/>
                </a:cxn>
                <a:cxn ang="0">
                  <a:pos x="T4" y="T5"/>
                </a:cxn>
                <a:cxn ang="0">
                  <a:pos x="T6" y="T7"/>
                </a:cxn>
              </a:cxnLst>
              <a:rect l="0" t="0" r="r" b="b"/>
              <a:pathLst>
                <a:path w="314" h="251">
                  <a:moveTo>
                    <a:pt x="241" y="74"/>
                  </a:moveTo>
                  <a:lnTo>
                    <a:pt x="314" y="251"/>
                  </a:lnTo>
                  <a:lnTo>
                    <a:pt x="0" y="0"/>
                  </a:lnTo>
                  <a:lnTo>
                    <a:pt x="241" y="7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8" name="Freeform 216"/>
            <p:cNvSpPr/>
            <p:nvPr/>
          </p:nvSpPr>
          <p:spPr bwMode="auto">
            <a:xfrm>
              <a:off x="5673778" y="3090563"/>
              <a:ext cx="439728" cy="737690"/>
            </a:xfrm>
            <a:custGeom>
              <a:avLst/>
              <a:gdLst>
                <a:gd name="T0" fmla="*/ 171 w 518"/>
                <a:gd name="T1" fmla="*/ 847 h 869"/>
                <a:gd name="T2" fmla="*/ 90 w 518"/>
                <a:gd name="T3" fmla="*/ 869 h 869"/>
                <a:gd name="T4" fmla="*/ 0 w 518"/>
                <a:gd name="T5" fmla="*/ 537 h 869"/>
                <a:gd name="T6" fmla="*/ 518 w 518"/>
                <a:gd name="T7" fmla="*/ 0 h 869"/>
                <a:gd name="T8" fmla="*/ 171 w 518"/>
                <a:gd name="T9" fmla="*/ 847 h 869"/>
              </a:gdLst>
              <a:ahLst/>
              <a:cxnLst>
                <a:cxn ang="0">
                  <a:pos x="T0" y="T1"/>
                </a:cxn>
                <a:cxn ang="0">
                  <a:pos x="T2" y="T3"/>
                </a:cxn>
                <a:cxn ang="0">
                  <a:pos x="T4" y="T5"/>
                </a:cxn>
                <a:cxn ang="0">
                  <a:pos x="T6" y="T7"/>
                </a:cxn>
                <a:cxn ang="0">
                  <a:pos x="T8" y="T9"/>
                </a:cxn>
              </a:cxnLst>
              <a:rect l="0" t="0" r="r" b="b"/>
              <a:pathLst>
                <a:path w="518" h="869">
                  <a:moveTo>
                    <a:pt x="171" y="847"/>
                  </a:moveTo>
                  <a:lnTo>
                    <a:pt x="90" y="869"/>
                  </a:lnTo>
                  <a:lnTo>
                    <a:pt x="0" y="537"/>
                  </a:lnTo>
                  <a:lnTo>
                    <a:pt x="518" y="0"/>
                  </a:lnTo>
                  <a:lnTo>
                    <a:pt x="171" y="84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89" name="Freeform 217"/>
            <p:cNvSpPr/>
            <p:nvPr/>
          </p:nvSpPr>
          <p:spPr bwMode="auto">
            <a:xfrm>
              <a:off x="5332523" y="3259493"/>
              <a:ext cx="289473" cy="239388"/>
            </a:xfrm>
            <a:custGeom>
              <a:avLst/>
              <a:gdLst>
                <a:gd name="T0" fmla="*/ 0 w 341"/>
                <a:gd name="T1" fmla="*/ 151 h 282"/>
                <a:gd name="T2" fmla="*/ 74 w 341"/>
                <a:gd name="T3" fmla="*/ 0 h 282"/>
                <a:gd name="T4" fmla="*/ 341 w 341"/>
                <a:gd name="T5" fmla="*/ 282 h 282"/>
                <a:gd name="T6" fmla="*/ 0 w 341"/>
                <a:gd name="T7" fmla="*/ 151 h 282"/>
              </a:gdLst>
              <a:ahLst/>
              <a:cxnLst>
                <a:cxn ang="0">
                  <a:pos x="T0" y="T1"/>
                </a:cxn>
                <a:cxn ang="0">
                  <a:pos x="T2" y="T3"/>
                </a:cxn>
                <a:cxn ang="0">
                  <a:pos x="T4" y="T5"/>
                </a:cxn>
                <a:cxn ang="0">
                  <a:pos x="T6" y="T7"/>
                </a:cxn>
              </a:cxnLst>
              <a:rect l="0" t="0" r="r" b="b"/>
              <a:pathLst>
                <a:path w="341" h="282">
                  <a:moveTo>
                    <a:pt x="0" y="151"/>
                  </a:moveTo>
                  <a:lnTo>
                    <a:pt x="74" y="0"/>
                  </a:lnTo>
                  <a:lnTo>
                    <a:pt x="341" y="282"/>
                  </a:lnTo>
                  <a:lnTo>
                    <a:pt x="0" y="15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0" name="Freeform 218"/>
            <p:cNvSpPr/>
            <p:nvPr/>
          </p:nvSpPr>
          <p:spPr bwMode="auto">
            <a:xfrm>
              <a:off x="4736598" y="4492938"/>
              <a:ext cx="229202" cy="369269"/>
            </a:xfrm>
            <a:custGeom>
              <a:avLst/>
              <a:gdLst>
                <a:gd name="T0" fmla="*/ 126 w 270"/>
                <a:gd name="T1" fmla="*/ 435 h 435"/>
                <a:gd name="T2" fmla="*/ 109 w 270"/>
                <a:gd name="T3" fmla="*/ 170 h 435"/>
                <a:gd name="T4" fmla="*/ 0 w 270"/>
                <a:gd name="T5" fmla="*/ 0 h 435"/>
                <a:gd name="T6" fmla="*/ 270 w 270"/>
                <a:gd name="T7" fmla="*/ 151 h 435"/>
                <a:gd name="T8" fmla="*/ 126 w 270"/>
                <a:gd name="T9" fmla="*/ 435 h 435"/>
              </a:gdLst>
              <a:ahLst/>
              <a:cxnLst>
                <a:cxn ang="0">
                  <a:pos x="T0" y="T1"/>
                </a:cxn>
                <a:cxn ang="0">
                  <a:pos x="T2" y="T3"/>
                </a:cxn>
                <a:cxn ang="0">
                  <a:pos x="T4" y="T5"/>
                </a:cxn>
                <a:cxn ang="0">
                  <a:pos x="T6" y="T7"/>
                </a:cxn>
                <a:cxn ang="0">
                  <a:pos x="T8" y="T9"/>
                </a:cxn>
              </a:cxnLst>
              <a:rect l="0" t="0" r="r" b="b"/>
              <a:pathLst>
                <a:path w="270" h="435">
                  <a:moveTo>
                    <a:pt x="126" y="435"/>
                  </a:moveTo>
                  <a:lnTo>
                    <a:pt x="109" y="170"/>
                  </a:lnTo>
                  <a:lnTo>
                    <a:pt x="0" y="0"/>
                  </a:lnTo>
                  <a:lnTo>
                    <a:pt x="270" y="151"/>
                  </a:lnTo>
                  <a:lnTo>
                    <a:pt x="126" y="43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1" name="Freeform 219"/>
            <p:cNvSpPr/>
            <p:nvPr/>
          </p:nvSpPr>
          <p:spPr bwMode="auto">
            <a:xfrm>
              <a:off x="5746783" y="3068492"/>
              <a:ext cx="337011" cy="423599"/>
            </a:xfrm>
            <a:custGeom>
              <a:avLst/>
              <a:gdLst>
                <a:gd name="T0" fmla="*/ 385 w 397"/>
                <a:gd name="T1" fmla="*/ 59 h 499"/>
                <a:gd name="T2" fmla="*/ 0 w 397"/>
                <a:gd name="T3" fmla="*/ 499 h 499"/>
                <a:gd name="T4" fmla="*/ 101 w 397"/>
                <a:gd name="T5" fmla="*/ 289 h 499"/>
                <a:gd name="T6" fmla="*/ 205 w 397"/>
                <a:gd name="T7" fmla="*/ 0 h 499"/>
                <a:gd name="T8" fmla="*/ 397 w 397"/>
                <a:gd name="T9" fmla="*/ 19 h 499"/>
                <a:gd name="T10" fmla="*/ 385 w 397"/>
                <a:gd name="T11" fmla="*/ 59 h 499"/>
              </a:gdLst>
              <a:ahLst/>
              <a:cxnLst>
                <a:cxn ang="0">
                  <a:pos x="T0" y="T1"/>
                </a:cxn>
                <a:cxn ang="0">
                  <a:pos x="T2" y="T3"/>
                </a:cxn>
                <a:cxn ang="0">
                  <a:pos x="T4" y="T5"/>
                </a:cxn>
                <a:cxn ang="0">
                  <a:pos x="T6" y="T7"/>
                </a:cxn>
                <a:cxn ang="0">
                  <a:pos x="T8" y="T9"/>
                </a:cxn>
                <a:cxn ang="0">
                  <a:pos x="T10" y="T11"/>
                </a:cxn>
              </a:cxnLst>
              <a:rect l="0" t="0" r="r" b="b"/>
              <a:pathLst>
                <a:path w="397" h="499">
                  <a:moveTo>
                    <a:pt x="385" y="59"/>
                  </a:moveTo>
                  <a:lnTo>
                    <a:pt x="0" y="499"/>
                  </a:lnTo>
                  <a:lnTo>
                    <a:pt x="101" y="289"/>
                  </a:lnTo>
                  <a:lnTo>
                    <a:pt x="205" y="0"/>
                  </a:lnTo>
                  <a:lnTo>
                    <a:pt x="397" y="19"/>
                  </a:lnTo>
                  <a:lnTo>
                    <a:pt x="385" y="5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2" name="Freeform 220"/>
            <p:cNvSpPr/>
            <p:nvPr/>
          </p:nvSpPr>
          <p:spPr bwMode="auto">
            <a:xfrm>
              <a:off x="5869024" y="2896166"/>
              <a:ext cx="307300" cy="170628"/>
            </a:xfrm>
            <a:custGeom>
              <a:avLst/>
              <a:gdLst>
                <a:gd name="T0" fmla="*/ 258 w 362"/>
                <a:gd name="T1" fmla="*/ 201 h 201"/>
                <a:gd name="T2" fmla="*/ 78 w 362"/>
                <a:gd name="T3" fmla="*/ 189 h 201"/>
                <a:gd name="T4" fmla="*/ 0 w 362"/>
                <a:gd name="T5" fmla="*/ 99 h 201"/>
                <a:gd name="T6" fmla="*/ 362 w 362"/>
                <a:gd name="T7" fmla="*/ 0 h 201"/>
                <a:gd name="T8" fmla="*/ 258 w 362"/>
                <a:gd name="T9" fmla="*/ 201 h 201"/>
              </a:gdLst>
              <a:ahLst/>
              <a:cxnLst>
                <a:cxn ang="0">
                  <a:pos x="T0" y="T1"/>
                </a:cxn>
                <a:cxn ang="0">
                  <a:pos x="T2" y="T3"/>
                </a:cxn>
                <a:cxn ang="0">
                  <a:pos x="T4" y="T5"/>
                </a:cxn>
                <a:cxn ang="0">
                  <a:pos x="T6" y="T7"/>
                </a:cxn>
                <a:cxn ang="0">
                  <a:pos x="T8" y="T9"/>
                </a:cxn>
              </a:cxnLst>
              <a:rect l="0" t="0" r="r" b="b"/>
              <a:pathLst>
                <a:path w="362" h="201">
                  <a:moveTo>
                    <a:pt x="258" y="201"/>
                  </a:moveTo>
                  <a:lnTo>
                    <a:pt x="78" y="189"/>
                  </a:lnTo>
                  <a:lnTo>
                    <a:pt x="0" y="99"/>
                  </a:lnTo>
                  <a:lnTo>
                    <a:pt x="362" y="0"/>
                  </a:lnTo>
                  <a:lnTo>
                    <a:pt x="258" y="20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3" name="Freeform 221"/>
            <p:cNvSpPr/>
            <p:nvPr/>
          </p:nvSpPr>
          <p:spPr bwMode="auto">
            <a:xfrm>
              <a:off x="5864780" y="2859664"/>
              <a:ext cx="60272" cy="104414"/>
            </a:xfrm>
            <a:custGeom>
              <a:avLst/>
              <a:gdLst>
                <a:gd name="T0" fmla="*/ 66 w 71"/>
                <a:gd name="T1" fmla="*/ 114 h 123"/>
                <a:gd name="T2" fmla="*/ 7 w 71"/>
                <a:gd name="T3" fmla="*/ 123 h 123"/>
                <a:gd name="T4" fmla="*/ 0 w 71"/>
                <a:gd name="T5" fmla="*/ 0 h 123"/>
                <a:gd name="T6" fmla="*/ 71 w 71"/>
                <a:gd name="T7" fmla="*/ 36 h 123"/>
                <a:gd name="T8" fmla="*/ 66 w 71"/>
                <a:gd name="T9" fmla="*/ 114 h 123"/>
              </a:gdLst>
              <a:ahLst/>
              <a:cxnLst>
                <a:cxn ang="0">
                  <a:pos x="T0" y="T1"/>
                </a:cxn>
                <a:cxn ang="0">
                  <a:pos x="T2" y="T3"/>
                </a:cxn>
                <a:cxn ang="0">
                  <a:pos x="T4" y="T5"/>
                </a:cxn>
                <a:cxn ang="0">
                  <a:pos x="T6" y="T7"/>
                </a:cxn>
                <a:cxn ang="0">
                  <a:pos x="T8" y="T9"/>
                </a:cxn>
              </a:cxnLst>
              <a:rect l="0" t="0" r="r" b="b"/>
              <a:pathLst>
                <a:path w="71" h="123">
                  <a:moveTo>
                    <a:pt x="66" y="114"/>
                  </a:moveTo>
                  <a:lnTo>
                    <a:pt x="7" y="123"/>
                  </a:lnTo>
                  <a:lnTo>
                    <a:pt x="0" y="0"/>
                  </a:lnTo>
                  <a:lnTo>
                    <a:pt x="71" y="36"/>
                  </a:lnTo>
                  <a:lnTo>
                    <a:pt x="66" y="11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4" name="Freeform 222"/>
            <p:cNvSpPr/>
            <p:nvPr/>
          </p:nvSpPr>
          <p:spPr bwMode="auto">
            <a:xfrm>
              <a:off x="5925051" y="2781566"/>
              <a:ext cx="232597" cy="172326"/>
            </a:xfrm>
            <a:custGeom>
              <a:avLst/>
              <a:gdLst>
                <a:gd name="T0" fmla="*/ 114 w 274"/>
                <a:gd name="T1" fmla="*/ 184 h 203"/>
                <a:gd name="T2" fmla="*/ 0 w 274"/>
                <a:gd name="T3" fmla="*/ 203 h 203"/>
                <a:gd name="T4" fmla="*/ 40 w 274"/>
                <a:gd name="T5" fmla="*/ 0 h 203"/>
                <a:gd name="T6" fmla="*/ 274 w 274"/>
                <a:gd name="T7" fmla="*/ 102 h 203"/>
                <a:gd name="T8" fmla="*/ 114 w 274"/>
                <a:gd name="T9" fmla="*/ 184 h 203"/>
              </a:gdLst>
              <a:ahLst/>
              <a:cxnLst>
                <a:cxn ang="0">
                  <a:pos x="T0" y="T1"/>
                </a:cxn>
                <a:cxn ang="0">
                  <a:pos x="T2" y="T3"/>
                </a:cxn>
                <a:cxn ang="0">
                  <a:pos x="T4" y="T5"/>
                </a:cxn>
                <a:cxn ang="0">
                  <a:pos x="T6" y="T7"/>
                </a:cxn>
                <a:cxn ang="0">
                  <a:pos x="T8" y="T9"/>
                </a:cxn>
              </a:cxnLst>
              <a:rect l="0" t="0" r="r" b="b"/>
              <a:pathLst>
                <a:path w="274" h="203">
                  <a:moveTo>
                    <a:pt x="114" y="184"/>
                  </a:moveTo>
                  <a:lnTo>
                    <a:pt x="0" y="203"/>
                  </a:lnTo>
                  <a:lnTo>
                    <a:pt x="40" y="0"/>
                  </a:lnTo>
                  <a:lnTo>
                    <a:pt x="274" y="102"/>
                  </a:lnTo>
                  <a:lnTo>
                    <a:pt x="114" y="18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5" name="Freeform 223"/>
            <p:cNvSpPr/>
            <p:nvPr/>
          </p:nvSpPr>
          <p:spPr bwMode="auto">
            <a:xfrm>
              <a:off x="5959007" y="2643196"/>
              <a:ext cx="48387" cy="112054"/>
            </a:xfrm>
            <a:custGeom>
              <a:avLst/>
              <a:gdLst>
                <a:gd name="T0" fmla="*/ 43 w 57"/>
                <a:gd name="T1" fmla="*/ 132 h 132"/>
                <a:gd name="T2" fmla="*/ 0 w 57"/>
                <a:gd name="T3" fmla="*/ 132 h 132"/>
                <a:gd name="T4" fmla="*/ 14 w 57"/>
                <a:gd name="T5" fmla="*/ 0 h 132"/>
                <a:gd name="T6" fmla="*/ 57 w 57"/>
                <a:gd name="T7" fmla="*/ 2 h 132"/>
                <a:gd name="T8" fmla="*/ 43 w 57"/>
                <a:gd name="T9" fmla="*/ 132 h 132"/>
              </a:gdLst>
              <a:ahLst/>
              <a:cxnLst>
                <a:cxn ang="0">
                  <a:pos x="T0" y="T1"/>
                </a:cxn>
                <a:cxn ang="0">
                  <a:pos x="T2" y="T3"/>
                </a:cxn>
                <a:cxn ang="0">
                  <a:pos x="T4" y="T5"/>
                </a:cxn>
                <a:cxn ang="0">
                  <a:pos x="T6" y="T7"/>
                </a:cxn>
                <a:cxn ang="0">
                  <a:pos x="T8" y="T9"/>
                </a:cxn>
              </a:cxnLst>
              <a:rect l="0" t="0" r="r" b="b"/>
              <a:pathLst>
                <a:path w="57" h="132">
                  <a:moveTo>
                    <a:pt x="43" y="132"/>
                  </a:moveTo>
                  <a:lnTo>
                    <a:pt x="0" y="132"/>
                  </a:lnTo>
                  <a:lnTo>
                    <a:pt x="14" y="0"/>
                  </a:lnTo>
                  <a:lnTo>
                    <a:pt x="57" y="2"/>
                  </a:lnTo>
                  <a:lnTo>
                    <a:pt x="43" y="13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6" name="Freeform 224"/>
            <p:cNvSpPr/>
            <p:nvPr/>
          </p:nvSpPr>
          <p:spPr bwMode="auto">
            <a:xfrm>
              <a:off x="6023523" y="2578680"/>
              <a:ext cx="78098" cy="170628"/>
            </a:xfrm>
            <a:custGeom>
              <a:avLst/>
              <a:gdLst>
                <a:gd name="T0" fmla="*/ 54 w 92"/>
                <a:gd name="T1" fmla="*/ 201 h 201"/>
                <a:gd name="T2" fmla="*/ 0 w 92"/>
                <a:gd name="T3" fmla="*/ 192 h 201"/>
                <a:gd name="T4" fmla="*/ 38 w 92"/>
                <a:gd name="T5" fmla="*/ 0 h 201"/>
                <a:gd name="T6" fmla="*/ 92 w 92"/>
                <a:gd name="T7" fmla="*/ 12 h 201"/>
                <a:gd name="T8" fmla="*/ 54 w 92"/>
                <a:gd name="T9" fmla="*/ 201 h 201"/>
              </a:gdLst>
              <a:ahLst/>
              <a:cxnLst>
                <a:cxn ang="0">
                  <a:pos x="T0" y="T1"/>
                </a:cxn>
                <a:cxn ang="0">
                  <a:pos x="T2" y="T3"/>
                </a:cxn>
                <a:cxn ang="0">
                  <a:pos x="T4" y="T5"/>
                </a:cxn>
                <a:cxn ang="0">
                  <a:pos x="T6" y="T7"/>
                </a:cxn>
                <a:cxn ang="0">
                  <a:pos x="T8" y="T9"/>
                </a:cxn>
              </a:cxnLst>
              <a:rect l="0" t="0" r="r" b="b"/>
              <a:pathLst>
                <a:path w="92" h="201">
                  <a:moveTo>
                    <a:pt x="54" y="201"/>
                  </a:moveTo>
                  <a:lnTo>
                    <a:pt x="0" y="192"/>
                  </a:lnTo>
                  <a:lnTo>
                    <a:pt x="38" y="0"/>
                  </a:lnTo>
                  <a:lnTo>
                    <a:pt x="92" y="12"/>
                  </a:lnTo>
                  <a:lnTo>
                    <a:pt x="54" y="20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7" name="Freeform 225"/>
            <p:cNvSpPr/>
            <p:nvPr/>
          </p:nvSpPr>
          <p:spPr bwMode="auto">
            <a:xfrm>
              <a:off x="6077852" y="2646591"/>
              <a:ext cx="78098" cy="177419"/>
            </a:xfrm>
            <a:custGeom>
              <a:avLst/>
              <a:gdLst>
                <a:gd name="T0" fmla="*/ 45 w 92"/>
                <a:gd name="T1" fmla="*/ 209 h 209"/>
                <a:gd name="T2" fmla="*/ 0 w 92"/>
                <a:gd name="T3" fmla="*/ 197 h 209"/>
                <a:gd name="T4" fmla="*/ 47 w 92"/>
                <a:gd name="T5" fmla="*/ 0 h 209"/>
                <a:gd name="T6" fmla="*/ 92 w 92"/>
                <a:gd name="T7" fmla="*/ 12 h 209"/>
                <a:gd name="T8" fmla="*/ 45 w 92"/>
                <a:gd name="T9" fmla="*/ 209 h 209"/>
              </a:gdLst>
              <a:ahLst/>
              <a:cxnLst>
                <a:cxn ang="0">
                  <a:pos x="T0" y="T1"/>
                </a:cxn>
                <a:cxn ang="0">
                  <a:pos x="T2" y="T3"/>
                </a:cxn>
                <a:cxn ang="0">
                  <a:pos x="T4" y="T5"/>
                </a:cxn>
                <a:cxn ang="0">
                  <a:pos x="T6" y="T7"/>
                </a:cxn>
                <a:cxn ang="0">
                  <a:pos x="T8" y="T9"/>
                </a:cxn>
              </a:cxnLst>
              <a:rect l="0" t="0" r="r" b="b"/>
              <a:pathLst>
                <a:path w="92" h="209">
                  <a:moveTo>
                    <a:pt x="45" y="209"/>
                  </a:moveTo>
                  <a:lnTo>
                    <a:pt x="0" y="197"/>
                  </a:lnTo>
                  <a:lnTo>
                    <a:pt x="47" y="0"/>
                  </a:lnTo>
                  <a:lnTo>
                    <a:pt x="92" y="12"/>
                  </a:lnTo>
                  <a:lnTo>
                    <a:pt x="45" y="20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8" name="Freeform 226"/>
            <p:cNvSpPr/>
            <p:nvPr/>
          </p:nvSpPr>
          <p:spPr bwMode="auto">
            <a:xfrm>
              <a:off x="6155951" y="2745063"/>
              <a:ext cx="61969" cy="108659"/>
            </a:xfrm>
            <a:custGeom>
              <a:avLst/>
              <a:gdLst>
                <a:gd name="T0" fmla="*/ 40 w 73"/>
                <a:gd name="T1" fmla="*/ 128 h 128"/>
                <a:gd name="T2" fmla="*/ 0 w 73"/>
                <a:gd name="T3" fmla="*/ 114 h 128"/>
                <a:gd name="T4" fmla="*/ 33 w 73"/>
                <a:gd name="T5" fmla="*/ 0 h 128"/>
                <a:gd name="T6" fmla="*/ 73 w 73"/>
                <a:gd name="T7" fmla="*/ 15 h 128"/>
                <a:gd name="T8" fmla="*/ 40 w 73"/>
                <a:gd name="T9" fmla="*/ 128 h 128"/>
              </a:gdLst>
              <a:ahLst/>
              <a:cxnLst>
                <a:cxn ang="0">
                  <a:pos x="T0" y="T1"/>
                </a:cxn>
                <a:cxn ang="0">
                  <a:pos x="T2" y="T3"/>
                </a:cxn>
                <a:cxn ang="0">
                  <a:pos x="T4" y="T5"/>
                </a:cxn>
                <a:cxn ang="0">
                  <a:pos x="T6" y="T7"/>
                </a:cxn>
                <a:cxn ang="0">
                  <a:pos x="T8" y="T9"/>
                </a:cxn>
              </a:cxnLst>
              <a:rect l="0" t="0" r="r" b="b"/>
              <a:pathLst>
                <a:path w="73" h="128">
                  <a:moveTo>
                    <a:pt x="40" y="128"/>
                  </a:moveTo>
                  <a:lnTo>
                    <a:pt x="0" y="114"/>
                  </a:lnTo>
                  <a:lnTo>
                    <a:pt x="33" y="0"/>
                  </a:lnTo>
                  <a:lnTo>
                    <a:pt x="73" y="15"/>
                  </a:lnTo>
                  <a:lnTo>
                    <a:pt x="40" y="12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99" name="Freeform 227"/>
            <p:cNvSpPr/>
            <p:nvPr/>
          </p:nvSpPr>
          <p:spPr bwMode="auto">
            <a:xfrm>
              <a:off x="5864780" y="2787508"/>
              <a:ext cx="54329" cy="80645"/>
            </a:xfrm>
            <a:custGeom>
              <a:avLst/>
              <a:gdLst>
                <a:gd name="T0" fmla="*/ 54 w 64"/>
                <a:gd name="T1" fmla="*/ 95 h 95"/>
                <a:gd name="T2" fmla="*/ 0 w 64"/>
                <a:gd name="T3" fmla="*/ 85 h 95"/>
                <a:gd name="T4" fmla="*/ 45 w 64"/>
                <a:gd name="T5" fmla="*/ 0 h 95"/>
                <a:gd name="T6" fmla="*/ 64 w 64"/>
                <a:gd name="T7" fmla="*/ 47 h 95"/>
                <a:gd name="T8" fmla="*/ 54 w 64"/>
                <a:gd name="T9" fmla="*/ 95 h 95"/>
              </a:gdLst>
              <a:ahLst/>
              <a:cxnLst>
                <a:cxn ang="0">
                  <a:pos x="T0" y="T1"/>
                </a:cxn>
                <a:cxn ang="0">
                  <a:pos x="T2" y="T3"/>
                </a:cxn>
                <a:cxn ang="0">
                  <a:pos x="T4" y="T5"/>
                </a:cxn>
                <a:cxn ang="0">
                  <a:pos x="T6" y="T7"/>
                </a:cxn>
                <a:cxn ang="0">
                  <a:pos x="T8" y="T9"/>
                </a:cxn>
              </a:cxnLst>
              <a:rect l="0" t="0" r="r" b="b"/>
              <a:pathLst>
                <a:path w="64" h="95">
                  <a:moveTo>
                    <a:pt x="54" y="95"/>
                  </a:moveTo>
                  <a:lnTo>
                    <a:pt x="0" y="85"/>
                  </a:lnTo>
                  <a:lnTo>
                    <a:pt x="45" y="0"/>
                  </a:lnTo>
                  <a:lnTo>
                    <a:pt x="64" y="47"/>
                  </a:lnTo>
                  <a:lnTo>
                    <a:pt x="54" y="9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0" name="Freeform 228"/>
            <p:cNvSpPr/>
            <p:nvPr/>
          </p:nvSpPr>
          <p:spPr bwMode="auto">
            <a:xfrm>
              <a:off x="4363085" y="2447950"/>
              <a:ext cx="173175" cy="205433"/>
            </a:xfrm>
            <a:custGeom>
              <a:avLst/>
              <a:gdLst>
                <a:gd name="T0" fmla="*/ 10 w 204"/>
                <a:gd name="T1" fmla="*/ 218 h 242"/>
                <a:gd name="T2" fmla="*/ 0 w 204"/>
                <a:gd name="T3" fmla="*/ 0 h 242"/>
                <a:gd name="T4" fmla="*/ 204 w 204"/>
                <a:gd name="T5" fmla="*/ 242 h 242"/>
                <a:gd name="T6" fmla="*/ 10 w 204"/>
                <a:gd name="T7" fmla="*/ 218 h 242"/>
              </a:gdLst>
              <a:ahLst/>
              <a:cxnLst>
                <a:cxn ang="0">
                  <a:pos x="T0" y="T1"/>
                </a:cxn>
                <a:cxn ang="0">
                  <a:pos x="T2" y="T3"/>
                </a:cxn>
                <a:cxn ang="0">
                  <a:pos x="T4" y="T5"/>
                </a:cxn>
                <a:cxn ang="0">
                  <a:pos x="T6" y="T7"/>
                </a:cxn>
              </a:cxnLst>
              <a:rect l="0" t="0" r="r" b="b"/>
              <a:pathLst>
                <a:path w="204" h="242">
                  <a:moveTo>
                    <a:pt x="10" y="218"/>
                  </a:moveTo>
                  <a:lnTo>
                    <a:pt x="0" y="0"/>
                  </a:lnTo>
                  <a:lnTo>
                    <a:pt x="204" y="242"/>
                  </a:lnTo>
                  <a:lnTo>
                    <a:pt x="10" y="21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1" name="Freeform 229"/>
            <p:cNvSpPr/>
            <p:nvPr/>
          </p:nvSpPr>
          <p:spPr bwMode="auto">
            <a:xfrm>
              <a:off x="5818939" y="3090563"/>
              <a:ext cx="294567" cy="719014"/>
            </a:xfrm>
            <a:custGeom>
              <a:avLst/>
              <a:gdLst>
                <a:gd name="T0" fmla="*/ 0 w 347"/>
                <a:gd name="T1" fmla="*/ 847 h 847"/>
                <a:gd name="T2" fmla="*/ 196 w 347"/>
                <a:gd name="T3" fmla="*/ 166 h 847"/>
                <a:gd name="T4" fmla="*/ 347 w 347"/>
                <a:gd name="T5" fmla="*/ 0 h 847"/>
                <a:gd name="T6" fmla="*/ 0 w 347"/>
                <a:gd name="T7" fmla="*/ 847 h 847"/>
              </a:gdLst>
              <a:ahLst/>
              <a:cxnLst>
                <a:cxn ang="0">
                  <a:pos x="T0" y="T1"/>
                </a:cxn>
                <a:cxn ang="0">
                  <a:pos x="T2" y="T3"/>
                </a:cxn>
                <a:cxn ang="0">
                  <a:pos x="T4" y="T5"/>
                </a:cxn>
                <a:cxn ang="0">
                  <a:pos x="T6" y="T7"/>
                </a:cxn>
              </a:cxnLst>
              <a:rect l="0" t="0" r="r" b="b"/>
              <a:pathLst>
                <a:path w="347" h="847">
                  <a:moveTo>
                    <a:pt x="0" y="847"/>
                  </a:moveTo>
                  <a:lnTo>
                    <a:pt x="196" y="166"/>
                  </a:lnTo>
                  <a:lnTo>
                    <a:pt x="347" y="0"/>
                  </a:lnTo>
                  <a:lnTo>
                    <a:pt x="0" y="84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2" name="Freeform 230"/>
            <p:cNvSpPr/>
            <p:nvPr/>
          </p:nvSpPr>
          <p:spPr bwMode="auto">
            <a:xfrm>
              <a:off x="6051537" y="2896166"/>
              <a:ext cx="124788" cy="170628"/>
            </a:xfrm>
            <a:custGeom>
              <a:avLst/>
              <a:gdLst>
                <a:gd name="T0" fmla="*/ 43 w 147"/>
                <a:gd name="T1" fmla="*/ 201 h 201"/>
                <a:gd name="T2" fmla="*/ 0 w 147"/>
                <a:gd name="T3" fmla="*/ 146 h 201"/>
                <a:gd name="T4" fmla="*/ 118 w 147"/>
                <a:gd name="T5" fmla="*/ 9 h 201"/>
                <a:gd name="T6" fmla="*/ 147 w 147"/>
                <a:gd name="T7" fmla="*/ 0 h 201"/>
                <a:gd name="T8" fmla="*/ 43 w 147"/>
                <a:gd name="T9" fmla="*/ 201 h 201"/>
              </a:gdLst>
              <a:ahLst/>
              <a:cxnLst>
                <a:cxn ang="0">
                  <a:pos x="T0" y="T1"/>
                </a:cxn>
                <a:cxn ang="0">
                  <a:pos x="T2" y="T3"/>
                </a:cxn>
                <a:cxn ang="0">
                  <a:pos x="T4" y="T5"/>
                </a:cxn>
                <a:cxn ang="0">
                  <a:pos x="T6" y="T7"/>
                </a:cxn>
                <a:cxn ang="0">
                  <a:pos x="T8" y="T9"/>
                </a:cxn>
              </a:cxnLst>
              <a:rect l="0" t="0" r="r" b="b"/>
              <a:pathLst>
                <a:path w="147" h="201">
                  <a:moveTo>
                    <a:pt x="43" y="201"/>
                  </a:moveTo>
                  <a:lnTo>
                    <a:pt x="0" y="146"/>
                  </a:lnTo>
                  <a:lnTo>
                    <a:pt x="118" y="9"/>
                  </a:lnTo>
                  <a:lnTo>
                    <a:pt x="147" y="0"/>
                  </a:lnTo>
                  <a:lnTo>
                    <a:pt x="43" y="20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3" name="Freeform 231"/>
            <p:cNvSpPr/>
            <p:nvPr/>
          </p:nvSpPr>
          <p:spPr bwMode="auto">
            <a:xfrm>
              <a:off x="5901282" y="2937762"/>
              <a:ext cx="120543" cy="74703"/>
            </a:xfrm>
            <a:custGeom>
              <a:avLst/>
              <a:gdLst>
                <a:gd name="T0" fmla="*/ 132 w 142"/>
                <a:gd name="T1" fmla="*/ 88 h 88"/>
                <a:gd name="T2" fmla="*/ 0 w 142"/>
                <a:gd name="T3" fmla="*/ 41 h 88"/>
                <a:gd name="T4" fmla="*/ 35 w 142"/>
                <a:gd name="T5" fmla="*/ 31 h 88"/>
                <a:gd name="T6" fmla="*/ 142 w 142"/>
                <a:gd name="T7" fmla="*/ 0 h 88"/>
                <a:gd name="T8" fmla="*/ 132 w 142"/>
                <a:gd name="T9" fmla="*/ 88 h 88"/>
              </a:gdLst>
              <a:ahLst/>
              <a:cxnLst>
                <a:cxn ang="0">
                  <a:pos x="T0" y="T1"/>
                </a:cxn>
                <a:cxn ang="0">
                  <a:pos x="T2" y="T3"/>
                </a:cxn>
                <a:cxn ang="0">
                  <a:pos x="T4" y="T5"/>
                </a:cxn>
                <a:cxn ang="0">
                  <a:pos x="T6" y="T7"/>
                </a:cxn>
                <a:cxn ang="0">
                  <a:pos x="T8" y="T9"/>
                </a:cxn>
              </a:cxnLst>
              <a:rect l="0" t="0" r="r" b="b"/>
              <a:pathLst>
                <a:path w="142" h="88">
                  <a:moveTo>
                    <a:pt x="132" y="88"/>
                  </a:moveTo>
                  <a:lnTo>
                    <a:pt x="0" y="41"/>
                  </a:lnTo>
                  <a:lnTo>
                    <a:pt x="35" y="31"/>
                  </a:lnTo>
                  <a:lnTo>
                    <a:pt x="142" y="0"/>
                  </a:lnTo>
                  <a:lnTo>
                    <a:pt x="132" y="8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4" name="Freeform 232"/>
            <p:cNvSpPr/>
            <p:nvPr/>
          </p:nvSpPr>
          <p:spPr bwMode="auto">
            <a:xfrm>
              <a:off x="5882606" y="2868153"/>
              <a:ext cx="42445" cy="92530"/>
            </a:xfrm>
            <a:custGeom>
              <a:avLst/>
              <a:gdLst>
                <a:gd name="T0" fmla="*/ 45 w 50"/>
                <a:gd name="T1" fmla="*/ 104 h 109"/>
                <a:gd name="T2" fmla="*/ 15 w 50"/>
                <a:gd name="T3" fmla="*/ 109 h 109"/>
                <a:gd name="T4" fmla="*/ 0 w 50"/>
                <a:gd name="T5" fmla="*/ 0 h 109"/>
                <a:gd name="T6" fmla="*/ 50 w 50"/>
                <a:gd name="T7" fmla="*/ 26 h 109"/>
                <a:gd name="T8" fmla="*/ 45 w 50"/>
                <a:gd name="T9" fmla="*/ 104 h 109"/>
              </a:gdLst>
              <a:ahLst/>
              <a:cxnLst>
                <a:cxn ang="0">
                  <a:pos x="T0" y="T1"/>
                </a:cxn>
                <a:cxn ang="0">
                  <a:pos x="T2" y="T3"/>
                </a:cxn>
                <a:cxn ang="0">
                  <a:pos x="T4" y="T5"/>
                </a:cxn>
                <a:cxn ang="0">
                  <a:pos x="T6" y="T7"/>
                </a:cxn>
                <a:cxn ang="0">
                  <a:pos x="T8" y="T9"/>
                </a:cxn>
              </a:cxnLst>
              <a:rect l="0" t="0" r="r" b="b"/>
              <a:pathLst>
                <a:path w="50" h="109">
                  <a:moveTo>
                    <a:pt x="45" y="104"/>
                  </a:moveTo>
                  <a:lnTo>
                    <a:pt x="15" y="109"/>
                  </a:lnTo>
                  <a:lnTo>
                    <a:pt x="0" y="0"/>
                  </a:lnTo>
                  <a:lnTo>
                    <a:pt x="50" y="26"/>
                  </a:lnTo>
                  <a:lnTo>
                    <a:pt x="45" y="10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5" name="Freeform 233"/>
            <p:cNvSpPr/>
            <p:nvPr/>
          </p:nvSpPr>
          <p:spPr bwMode="auto">
            <a:xfrm>
              <a:off x="5892793" y="2787508"/>
              <a:ext cx="26316" cy="80645"/>
            </a:xfrm>
            <a:custGeom>
              <a:avLst/>
              <a:gdLst>
                <a:gd name="T0" fmla="*/ 21 w 31"/>
                <a:gd name="T1" fmla="*/ 95 h 95"/>
                <a:gd name="T2" fmla="*/ 0 w 31"/>
                <a:gd name="T3" fmla="*/ 90 h 95"/>
                <a:gd name="T4" fmla="*/ 12 w 31"/>
                <a:gd name="T5" fmla="*/ 0 h 95"/>
                <a:gd name="T6" fmla="*/ 31 w 31"/>
                <a:gd name="T7" fmla="*/ 47 h 95"/>
                <a:gd name="T8" fmla="*/ 21 w 31"/>
                <a:gd name="T9" fmla="*/ 95 h 95"/>
              </a:gdLst>
              <a:ahLst/>
              <a:cxnLst>
                <a:cxn ang="0">
                  <a:pos x="T0" y="T1"/>
                </a:cxn>
                <a:cxn ang="0">
                  <a:pos x="T2" y="T3"/>
                </a:cxn>
                <a:cxn ang="0">
                  <a:pos x="T4" y="T5"/>
                </a:cxn>
                <a:cxn ang="0">
                  <a:pos x="T6" y="T7"/>
                </a:cxn>
                <a:cxn ang="0">
                  <a:pos x="T8" y="T9"/>
                </a:cxn>
              </a:cxnLst>
              <a:rect l="0" t="0" r="r" b="b"/>
              <a:pathLst>
                <a:path w="31" h="95">
                  <a:moveTo>
                    <a:pt x="21" y="95"/>
                  </a:moveTo>
                  <a:lnTo>
                    <a:pt x="0" y="90"/>
                  </a:lnTo>
                  <a:lnTo>
                    <a:pt x="12" y="0"/>
                  </a:lnTo>
                  <a:lnTo>
                    <a:pt x="31" y="47"/>
                  </a:lnTo>
                  <a:lnTo>
                    <a:pt x="21" y="9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6" name="Freeform 234"/>
            <p:cNvSpPr/>
            <p:nvPr/>
          </p:nvSpPr>
          <p:spPr bwMode="auto">
            <a:xfrm>
              <a:off x="2827434" y="3966623"/>
              <a:ext cx="882002" cy="642613"/>
            </a:xfrm>
            <a:custGeom>
              <a:avLst/>
              <a:gdLst>
                <a:gd name="T0" fmla="*/ 452 w 1039"/>
                <a:gd name="T1" fmla="*/ 757 h 757"/>
                <a:gd name="T2" fmla="*/ 0 w 1039"/>
                <a:gd name="T3" fmla="*/ 695 h 757"/>
                <a:gd name="T4" fmla="*/ 627 w 1039"/>
                <a:gd name="T5" fmla="*/ 0 h 757"/>
                <a:gd name="T6" fmla="*/ 1039 w 1039"/>
                <a:gd name="T7" fmla="*/ 236 h 757"/>
                <a:gd name="T8" fmla="*/ 452 w 1039"/>
                <a:gd name="T9" fmla="*/ 757 h 757"/>
              </a:gdLst>
              <a:ahLst/>
              <a:cxnLst>
                <a:cxn ang="0">
                  <a:pos x="T0" y="T1"/>
                </a:cxn>
                <a:cxn ang="0">
                  <a:pos x="T2" y="T3"/>
                </a:cxn>
                <a:cxn ang="0">
                  <a:pos x="T4" y="T5"/>
                </a:cxn>
                <a:cxn ang="0">
                  <a:pos x="T6" y="T7"/>
                </a:cxn>
                <a:cxn ang="0">
                  <a:pos x="T8" y="T9"/>
                </a:cxn>
              </a:cxnLst>
              <a:rect l="0" t="0" r="r" b="b"/>
              <a:pathLst>
                <a:path w="1039" h="757">
                  <a:moveTo>
                    <a:pt x="452" y="757"/>
                  </a:moveTo>
                  <a:lnTo>
                    <a:pt x="0" y="695"/>
                  </a:lnTo>
                  <a:lnTo>
                    <a:pt x="627" y="0"/>
                  </a:lnTo>
                  <a:lnTo>
                    <a:pt x="1039" y="236"/>
                  </a:lnTo>
                  <a:lnTo>
                    <a:pt x="452" y="75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7" name="Freeform 235"/>
            <p:cNvSpPr/>
            <p:nvPr/>
          </p:nvSpPr>
          <p:spPr bwMode="auto">
            <a:xfrm>
              <a:off x="3211134" y="4205162"/>
              <a:ext cx="544142" cy="449914"/>
            </a:xfrm>
            <a:custGeom>
              <a:avLst/>
              <a:gdLst>
                <a:gd name="T0" fmla="*/ 2 w 641"/>
                <a:gd name="T1" fmla="*/ 530 h 530"/>
                <a:gd name="T2" fmla="*/ 0 w 641"/>
                <a:gd name="T3" fmla="*/ 476 h 530"/>
                <a:gd name="T4" fmla="*/ 589 w 641"/>
                <a:gd name="T5" fmla="*/ 0 h 530"/>
                <a:gd name="T6" fmla="*/ 641 w 641"/>
                <a:gd name="T7" fmla="*/ 112 h 530"/>
                <a:gd name="T8" fmla="*/ 2 w 641"/>
                <a:gd name="T9" fmla="*/ 530 h 530"/>
              </a:gdLst>
              <a:ahLst/>
              <a:cxnLst>
                <a:cxn ang="0">
                  <a:pos x="T0" y="T1"/>
                </a:cxn>
                <a:cxn ang="0">
                  <a:pos x="T2" y="T3"/>
                </a:cxn>
                <a:cxn ang="0">
                  <a:pos x="T4" y="T5"/>
                </a:cxn>
                <a:cxn ang="0">
                  <a:pos x="T6" y="T7"/>
                </a:cxn>
                <a:cxn ang="0">
                  <a:pos x="T8" y="T9"/>
                </a:cxn>
              </a:cxnLst>
              <a:rect l="0" t="0" r="r" b="b"/>
              <a:pathLst>
                <a:path w="641" h="530">
                  <a:moveTo>
                    <a:pt x="2" y="530"/>
                  </a:moveTo>
                  <a:lnTo>
                    <a:pt x="0" y="476"/>
                  </a:lnTo>
                  <a:lnTo>
                    <a:pt x="589" y="0"/>
                  </a:lnTo>
                  <a:lnTo>
                    <a:pt x="641" y="112"/>
                  </a:lnTo>
                  <a:lnTo>
                    <a:pt x="2" y="53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8" name="Freeform 236"/>
            <p:cNvSpPr/>
            <p:nvPr/>
          </p:nvSpPr>
          <p:spPr bwMode="auto">
            <a:xfrm>
              <a:off x="2703495" y="4588863"/>
              <a:ext cx="445670" cy="112903"/>
            </a:xfrm>
            <a:custGeom>
              <a:avLst/>
              <a:gdLst>
                <a:gd name="T0" fmla="*/ 194 w 525"/>
                <a:gd name="T1" fmla="*/ 123 h 133"/>
                <a:gd name="T2" fmla="*/ 0 w 525"/>
                <a:gd name="T3" fmla="*/ 133 h 133"/>
                <a:gd name="T4" fmla="*/ 170 w 525"/>
                <a:gd name="T5" fmla="*/ 0 h 133"/>
                <a:gd name="T6" fmla="*/ 525 w 525"/>
                <a:gd name="T7" fmla="*/ 24 h 133"/>
                <a:gd name="T8" fmla="*/ 194 w 525"/>
                <a:gd name="T9" fmla="*/ 123 h 133"/>
              </a:gdLst>
              <a:ahLst/>
              <a:cxnLst>
                <a:cxn ang="0">
                  <a:pos x="T0" y="T1"/>
                </a:cxn>
                <a:cxn ang="0">
                  <a:pos x="T2" y="T3"/>
                </a:cxn>
                <a:cxn ang="0">
                  <a:pos x="T4" y="T5"/>
                </a:cxn>
                <a:cxn ang="0">
                  <a:pos x="T6" y="T7"/>
                </a:cxn>
                <a:cxn ang="0">
                  <a:pos x="T8" y="T9"/>
                </a:cxn>
              </a:cxnLst>
              <a:rect l="0" t="0" r="r" b="b"/>
              <a:pathLst>
                <a:path w="525" h="133">
                  <a:moveTo>
                    <a:pt x="194" y="123"/>
                  </a:moveTo>
                  <a:lnTo>
                    <a:pt x="0" y="133"/>
                  </a:lnTo>
                  <a:lnTo>
                    <a:pt x="170" y="0"/>
                  </a:lnTo>
                  <a:lnTo>
                    <a:pt x="525" y="24"/>
                  </a:lnTo>
                  <a:lnTo>
                    <a:pt x="194" y="12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09" name="Freeform 237"/>
            <p:cNvSpPr/>
            <p:nvPr/>
          </p:nvSpPr>
          <p:spPr bwMode="auto">
            <a:xfrm>
              <a:off x="1997214" y="4693277"/>
              <a:ext cx="977078" cy="761459"/>
            </a:xfrm>
            <a:custGeom>
              <a:avLst/>
              <a:gdLst>
                <a:gd name="T0" fmla="*/ 0 w 1151"/>
                <a:gd name="T1" fmla="*/ 897 h 897"/>
                <a:gd name="T2" fmla="*/ 416 w 1151"/>
                <a:gd name="T3" fmla="*/ 334 h 897"/>
                <a:gd name="T4" fmla="*/ 631 w 1151"/>
                <a:gd name="T5" fmla="*/ 100 h 897"/>
                <a:gd name="T6" fmla="*/ 1064 w 1151"/>
                <a:gd name="T7" fmla="*/ 0 h 897"/>
                <a:gd name="T8" fmla="*/ 1151 w 1151"/>
                <a:gd name="T9" fmla="*/ 213 h 897"/>
                <a:gd name="T10" fmla="*/ 0 w 1151"/>
                <a:gd name="T11" fmla="*/ 897 h 897"/>
              </a:gdLst>
              <a:ahLst/>
              <a:cxnLst>
                <a:cxn ang="0">
                  <a:pos x="T0" y="T1"/>
                </a:cxn>
                <a:cxn ang="0">
                  <a:pos x="T2" y="T3"/>
                </a:cxn>
                <a:cxn ang="0">
                  <a:pos x="T4" y="T5"/>
                </a:cxn>
                <a:cxn ang="0">
                  <a:pos x="T6" y="T7"/>
                </a:cxn>
                <a:cxn ang="0">
                  <a:pos x="T8" y="T9"/>
                </a:cxn>
                <a:cxn ang="0">
                  <a:pos x="T10" y="T11"/>
                </a:cxn>
              </a:cxnLst>
              <a:rect l="0" t="0" r="r" b="b"/>
              <a:pathLst>
                <a:path w="1151" h="897">
                  <a:moveTo>
                    <a:pt x="0" y="897"/>
                  </a:moveTo>
                  <a:lnTo>
                    <a:pt x="416" y="334"/>
                  </a:lnTo>
                  <a:lnTo>
                    <a:pt x="631" y="100"/>
                  </a:lnTo>
                  <a:lnTo>
                    <a:pt x="1064" y="0"/>
                  </a:lnTo>
                  <a:lnTo>
                    <a:pt x="1151" y="213"/>
                  </a:lnTo>
                  <a:lnTo>
                    <a:pt x="0" y="89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0" name="Freeform 238"/>
            <p:cNvSpPr/>
            <p:nvPr/>
          </p:nvSpPr>
          <p:spPr bwMode="auto">
            <a:xfrm>
              <a:off x="1862240" y="5269676"/>
              <a:ext cx="538199" cy="438030"/>
            </a:xfrm>
            <a:custGeom>
              <a:avLst/>
              <a:gdLst>
                <a:gd name="T0" fmla="*/ 291 w 634"/>
                <a:gd name="T1" fmla="*/ 310 h 516"/>
                <a:gd name="T2" fmla="*/ 0 w 634"/>
                <a:gd name="T3" fmla="*/ 516 h 516"/>
                <a:gd name="T4" fmla="*/ 185 w 634"/>
                <a:gd name="T5" fmla="*/ 270 h 516"/>
                <a:gd name="T6" fmla="*/ 634 w 634"/>
                <a:gd name="T7" fmla="*/ 0 h 516"/>
                <a:gd name="T8" fmla="*/ 291 w 634"/>
                <a:gd name="T9" fmla="*/ 310 h 516"/>
              </a:gdLst>
              <a:ahLst/>
              <a:cxnLst>
                <a:cxn ang="0">
                  <a:pos x="T0" y="T1"/>
                </a:cxn>
                <a:cxn ang="0">
                  <a:pos x="T2" y="T3"/>
                </a:cxn>
                <a:cxn ang="0">
                  <a:pos x="T4" y="T5"/>
                </a:cxn>
                <a:cxn ang="0">
                  <a:pos x="T6" y="T7"/>
                </a:cxn>
                <a:cxn ang="0">
                  <a:pos x="T8" y="T9"/>
                </a:cxn>
              </a:cxnLst>
              <a:rect l="0" t="0" r="r" b="b"/>
              <a:pathLst>
                <a:path w="634" h="516">
                  <a:moveTo>
                    <a:pt x="291" y="310"/>
                  </a:moveTo>
                  <a:lnTo>
                    <a:pt x="0" y="516"/>
                  </a:lnTo>
                  <a:lnTo>
                    <a:pt x="185" y="270"/>
                  </a:lnTo>
                  <a:lnTo>
                    <a:pt x="634" y="0"/>
                  </a:lnTo>
                  <a:lnTo>
                    <a:pt x="291" y="31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1" name="Freeform 239"/>
            <p:cNvSpPr/>
            <p:nvPr/>
          </p:nvSpPr>
          <p:spPr bwMode="auto">
            <a:xfrm>
              <a:off x="2448826" y="5087164"/>
              <a:ext cx="278438" cy="204584"/>
            </a:xfrm>
            <a:custGeom>
              <a:avLst/>
              <a:gdLst>
                <a:gd name="T0" fmla="*/ 33 w 328"/>
                <a:gd name="T1" fmla="*/ 109 h 241"/>
                <a:gd name="T2" fmla="*/ 0 w 328"/>
                <a:gd name="T3" fmla="*/ 241 h 241"/>
                <a:gd name="T4" fmla="*/ 328 w 328"/>
                <a:gd name="T5" fmla="*/ 0 h 241"/>
                <a:gd name="T6" fmla="*/ 33 w 328"/>
                <a:gd name="T7" fmla="*/ 109 h 241"/>
              </a:gdLst>
              <a:ahLst/>
              <a:cxnLst>
                <a:cxn ang="0">
                  <a:pos x="T0" y="T1"/>
                </a:cxn>
                <a:cxn ang="0">
                  <a:pos x="T2" y="T3"/>
                </a:cxn>
                <a:cxn ang="0">
                  <a:pos x="T4" y="T5"/>
                </a:cxn>
                <a:cxn ang="0">
                  <a:pos x="T6" y="T7"/>
                </a:cxn>
              </a:cxnLst>
              <a:rect l="0" t="0" r="r" b="b"/>
              <a:pathLst>
                <a:path w="328" h="241">
                  <a:moveTo>
                    <a:pt x="33" y="109"/>
                  </a:moveTo>
                  <a:lnTo>
                    <a:pt x="0" y="241"/>
                  </a:lnTo>
                  <a:lnTo>
                    <a:pt x="328" y="0"/>
                  </a:lnTo>
                  <a:lnTo>
                    <a:pt x="33" y="10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2" name="Freeform 251"/>
            <p:cNvSpPr/>
            <p:nvPr/>
          </p:nvSpPr>
          <p:spPr bwMode="auto">
            <a:xfrm>
              <a:off x="1370730" y="5856263"/>
              <a:ext cx="50085" cy="270797"/>
            </a:xfrm>
            <a:custGeom>
              <a:avLst/>
              <a:gdLst>
                <a:gd name="T0" fmla="*/ 0 w 59"/>
                <a:gd name="T1" fmla="*/ 0 h 319"/>
                <a:gd name="T2" fmla="*/ 0 w 59"/>
                <a:gd name="T3" fmla="*/ 319 h 319"/>
                <a:gd name="T4" fmla="*/ 59 w 59"/>
                <a:gd name="T5" fmla="*/ 201 h 319"/>
                <a:gd name="T6" fmla="*/ 0 w 59"/>
                <a:gd name="T7" fmla="*/ 0 h 319"/>
              </a:gdLst>
              <a:ahLst/>
              <a:cxnLst>
                <a:cxn ang="0">
                  <a:pos x="T0" y="T1"/>
                </a:cxn>
                <a:cxn ang="0">
                  <a:pos x="T2" y="T3"/>
                </a:cxn>
                <a:cxn ang="0">
                  <a:pos x="T4" y="T5"/>
                </a:cxn>
                <a:cxn ang="0">
                  <a:pos x="T6" y="T7"/>
                </a:cxn>
              </a:cxnLst>
              <a:rect l="0" t="0" r="r" b="b"/>
              <a:pathLst>
                <a:path w="59" h="319">
                  <a:moveTo>
                    <a:pt x="0" y="0"/>
                  </a:moveTo>
                  <a:lnTo>
                    <a:pt x="0" y="319"/>
                  </a:lnTo>
                  <a:lnTo>
                    <a:pt x="59" y="201"/>
                  </a:lnTo>
                  <a:lnTo>
                    <a:pt x="0"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3" name="Freeform 254"/>
            <p:cNvSpPr/>
            <p:nvPr/>
          </p:nvSpPr>
          <p:spPr bwMode="auto">
            <a:xfrm>
              <a:off x="3550692" y="3287507"/>
              <a:ext cx="398981" cy="90832"/>
            </a:xfrm>
            <a:custGeom>
              <a:avLst/>
              <a:gdLst>
                <a:gd name="T0" fmla="*/ 168 w 470"/>
                <a:gd name="T1" fmla="*/ 107 h 107"/>
                <a:gd name="T2" fmla="*/ 0 w 470"/>
                <a:gd name="T3" fmla="*/ 0 h 107"/>
                <a:gd name="T4" fmla="*/ 470 w 470"/>
                <a:gd name="T5" fmla="*/ 21 h 107"/>
                <a:gd name="T6" fmla="*/ 168 w 470"/>
                <a:gd name="T7" fmla="*/ 107 h 107"/>
              </a:gdLst>
              <a:ahLst/>
              <a:cxnLst>
                <a:cxn ang="0">
                  <a:pos x="T0" y="T1"/>
                </a:cxn>
                <a:cxn ang="0">
                  <a:pos x="T2" y="T3"/>
                </a:cxn>
                <a:cxn ang="0">
                  <a:pos x="T4" y="T5"/>
                </a:cxn>
                <a:cxn ang="0">
                  <a:pos x="T6" y="T7"/>
                </a:cxn>
              </a:cxnLst>
              <a:rect l="0" t="0" r="r" b="b"/>
              <a:pathLst>
                <a:path w="470" h="107">
                  <a:moveTo>
                    <a:pt x="168" y="107"/>
                  </a:moveTo>
                  <a:lnTo>
                    <a:pt x="0" y="0"/>
                  </a:lnTo>
                  <a:lnTo>
                    <a:pt x="470" y="21"/>
                  </a:lnTo>
                  <a:lnTo>
                    <a:pt x="168" y="10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4" name="Freeform 260"/>
            <p:cNvSpPr/>
            <p:nvPr/>
          </p:nvSpPr>
          <p:spPr bwMode="auto">
            <a:xfrm>
              <a:off x="1210289" y="6063393"/>
              <a:ext cx="113752" cy="63667"/>
            </a:xfrm>
            <a:custGeom>
              <a:avLst/>
              <a:gdLst>
                <a:gd name="T0" fmla="*/ 0 w 134"/>
                <a:gd name="T1" fmla="*/ 75 h 75"/>
                <a:gd name="T2" fmla="*/ 80 w 134"/>
                <a:gd name="T3" fmla="*/ 0 h 75"/>
                <a:gd name="T4" fmla="*/ 134 w 134"/>
                <a:gd name="T5" fmla="*/ 38 h 75"/>
                <a:gd name="T6" fmla="*/ 0 w 134"/>
                <a:gd name="T7" fmla="*/ 75 h 75"/>
              </a:gdLst>
              <a:ahLst/>
              <a:cxnLst>
                <a:cxn ang="0">
                  <a:pos x="T0" y="T1"/>
                </a:cxn>
                <a:cxn ang="0">
                  <a:pos x="T2" y="T3"/>
                </a:cxn>
                <a:cxn ang="0">
                  <a:pos x="T4" y="T5"/>
                </a:cxn>
                <a:cxn ang="0">
                  <a:pos x="T6" y="T7"/>
                </a:cxn>
              </a:cxnLst>
              <a:rect l="0" t="0" r="r" b="b"/>
              <a:pathLst>
                <a:path w="134" h="75">
                  <a:moveTo>
                    <a:pt x="0" y="75"/>
                  </a:moveTo>
                  <a:lnTo>
                    <a:pt x="80" y="0"/>
                  </a:lnTo>
                  <a:lnTo>
                    <a:pt x="134" y="38"/>
                  </a:lnTo>
                  <a:lnTo>
                    <a:pt x="0" y="7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5" name="Freeform 264"/>
            <p:cNvSpPr/>
            <p:nvPr/>
          </p:nvSpPr>
          <p:spPr bwMode="auto">
            <a:xfrm>
              <a:off x="3247637" y="3121123"/>
              <a:ext cx="107810" cy="54329"/>
            </a:xfrm>
            <a:custGeom>
              <a:avLst/>
              <a:gdLst>
                <a:gd name="T0" fmla="*/ 0 w 127"/>
                <a:gd name="T1" fmla="*/ 12 h 64"/>
                <a:gd name="T2" fmla="*/ 106 w 127"/>
                <a:gd name="T3" fmla="*/ 0 h 64"/>
                <a:gd name="T4" fmla="*/ 127 w 127"/>
                <a:gd name="T5" fmla="*/ 64 h 64"/>
                <a:gd name="T6" fmla="*/ 0 w 127"/>
                <a:gd name="T7" fmla="*/ 12 h 64"/>
              </a:gdLst>
              <a:ahLst/>
              <a:cxnLst>
                <a:cxn ang="0">
                  <a:pos x="T0" y="T1"/>
                </a:cxn>
                <a:cxn ang="0">
                  <a:pos x="T2" y="T3"/>
                </a:cxn>
                <a:cxn ang="0">
                  <a:pos x="T4" y="T5"/>
                </a:cxn>
                <a:cxn ang="0">
                  <a:pos x="T6" y="T7"/>
                </a:cxn>
              </a:cxnLst>
              <a:rect l="0" t="0" r="r" b="b"/>
              <a:pathLst>
                <a:path w="127" h="64">
                  <a:moveTo>
                    <a:pt x="0" y="12"/>
                  </a:moveTo>
                  <a:lnTo>
                    <a:pt x="106" y="0"/>
                  </a:lnTo>
                  <a:lnTo>
                    <a:pt x="127" y="64"/>
                  </a:lnTo>
                  <a:lnTo>
                    <a:pt x="0" y="1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6" name="Freeform 265"/>
            <p:cNvSpPr/>
            <p:nvPr/>
          </p:nvSpPr>
          <p:spPr bwMode="auto">
            <a:xfrm>
              <a:off x="3887703" y="2421634"/>
              <a:ext cx="110356" cy="54329"/>
            </a:xfrm>
            <a:custGeom>
              <a:avLst/>
              <a:gdLst>
                <a:gd name="T0" fmla="*/ 130 w 130"/>
                <a:gd name="T1" fmla="*/ 10 h 64"/>
                <a:gd name="T2" fmla="*/ 21 w 130"/>
                <a:gd name="T3" fmla="*/ 0 h 64"/>
                <a:gd name="T4" fmla="*/ 0 w 130"/>
                <a:gd name="T5" fmla="*/ 64 h 64"/>
                <a:gd name="T6" fmla="*/ 130 w 130"/>
                <a:gd name="T7" fmla="*/ 10 h 64"/>
              </a:gdLst>
              <a:ahLst/>
              <a:cxnLst>
                <a:cxn ang="0">
                  <a:pos x="T0" y="T1"/>
                </a:cxn>
                <a:cxn ang="0">
                  <a:pos x="T2" y="T3"/>
                </a:cxn>
                <a:cxn ang="0">
                  <a:pos x="T4" y="T5"/>
                </a:cxn>
                <a:cxn ang="0">
                  <a:pos x="T6" y="T7"/>
                </a:cxn>
              </a:cxnLst>
              <a:rect l="0" t="0" r="r" b="b"/>
              <a:pathLst>
                <a:path w="130" h="64">
                  <a:moveTo>
                    <a:pt x="130" y="10"/>
                  </a:moveTo>
                  <a:lnTo>
                    <a:pt x="21" y="0"/>
                  </a:lnTo>
                  <a:lnTo>
                    <a:pt x="0" y="64"/>
                  </a:lnTo>
                  <a:lnTo>
                    <a:pt x="130" y="1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7" name="Freeform 266"/>
            <p:cNvSpPr/>
            <p:nvPr/>
          </p:nvSpPr>
          <p:spPr bwMode="auto">
            <a:xfrm>
              <a:off x="3046448" y="3785808"/>
              <a:ext cx="108659" cy="54329"/>
            </a:xfrm>
            <a:custGeom>
              <a:avLst/>
              <a:gdLst>
                <a:gd name="T0" fmla="*/ 128 w 128"/>
                <a:gd name="T1" fmla="*/ 12 h 64"/>
                <a:gd name="T2" fmla="*/ 22 w 128"/>
                <a:gd name="T3" fmla="*/ 0 h 64"/>
                <a:gd name="T4" fmla="*/ 0 w 128"/>
                <a:gd name="T5" fmla="*/ 64 h 64"/>
                <a:gd name="T6" fmla="*/ 128 w 128"/>
                <a:gd name="T7" fmla="*/ 12 h 64"/>
              </a:gdLst>
              <a:ahLst/>
              <a:cxnLst>
                <a:cxn ang="0">
                  <a:pos x="T0" y="T1"/>
                </a:cxn>
                <a:cxn ang="0">
                  <a:pos x="T2" y="T3"/>
                </a:cxn>
                <a:cxn ang="0">
                  <a:pos x="T4" y="T5"/>
                </a:cxn>
                <a:cxn ang="0">
                  <a:pos x="T6" y="T7"/>
                </a:cxn>
              </a:cxnLst>
              <a:rect l="0" t="0" r="r" b="b"/>
              <a:pathLst>
                <a:path w="128" h="64">
                  <a:moveTo>
                    <a:pt x="128" y="12"/>
                  </a:moveTo>
                  <a:lnTo>
                    <a:pt x="22" y="0"/>
                  </a:lnTo>
                  <a:lnTo>
                    <a:pt x="0" y="64"/>
                  </a:lnTo>
                  <a:lnTo>
                    <a:pt x="128" y="1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8" name="Freeform 268"/>
            <p:cNvSpPr/>
            <p:nvPr/>
          </p:nvSpPr>
          <p:spPr bwMode="auto">
            <a:xfrm>
              <a:off x="2914021" y="2253553"/>
              <a:ext cx="122241" cy="158743"/>
            </a:xfrm>
            <a:custGeom>
              <a:avLst/>
              <a:gdLst>
                <a:gd name="T0" fmla="*/ 142 w 144"/>
                <a:gd name="T1" fmla="*/ 118 h 187"/>
                <a:gd name="T2" fmla="*/ 0 w 144"/>
                <a:gd name="T3" fmla="*/ 187 h 187"/>
                <a:gd name="T4" fmla="*/ 0 w 144"/>
                <a:gd name="T5" fmla="*/ 116 h 187"/>
                <a:gd name="T6" fmla="*/ 144 w 144"/>
                <a:gd name="T7" fmla="*/ 0 h 187"/>
                <a:gd name="T8" fmla="*/ 142 w 144"/>
                <a:gd name="T9" fmla="*/ 118 h 187"/>
              </a:gdLst>
              <a:ahLst/>
              <a:cxnLst>
                <a:cxn ang="0">
                  <a:pos x="T0" y="T1"/>
                </a:cxn>
                <a:cxn ang="0">
                  <a:pos x="T2" y="T3"/>
                </a:cxn>
                <a:cxn ang="0">
                  <a:pos x="T4" y="T5"/>
                </a:cxn>
                <a:cxn ang="0">
                  <a:pos x="T6" y="T7"/>
                </a:cxn>
                <a:cxn ang="0">
                  <a:pos x="T8" y="T9"/>
                </a:cxn>
              </a:cxnLst>
              <a:rect l="0" t="0" r="r" b="b"/>
              <a:pathLst>
                <a:path w="144" h="187">
                  <a:moveTo>
                    <a:pt x="142" y="118"/>
                  </a:moveTo>
                  <a:lnTo>
                    <a:pt x="0" y="187"/>
                  </a:lnTo>
                  <a:lnTo>
                    <a:pt x="0" y="116"/>
                  </a:lnTo>
                  <a:lnTo>
                    <a:pt x="144" y="0"/>
                  </a:lnTo>
                  <a:lnTo>
                    <a:pt x="142" y="118"/>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19" name="Freeform 269"/>
            <p:cNvSpPr/>
            <p:nvPr/>
          </p:nvSpPr>
          <p:spPr bwMode="auto">
            <a:xfrm>
              <a:off x="2819794" y="2156779"/>
              <a:ext cx="102716" cy="219015"/>
            </a:xfrm>
            <a:custGeom>
              <a:avLst/>
              <a:gdLst>
                <a:gd name="T0" fmla="*/ 83 w 121"/>
                <a:gd name="T1" fmla="*/ 199 h 258"/>
                <a:gd name="T2" fmla="*/ 0 w 121"/>
                <a:gd name="T3" fmla="*/ 258 h 258"/>
                <a:gd name="T4" fmla="*/ 71 w 121"/>
                <a:gd name="T5" fmla="*/ 81 h 258"/>
                <a:gd name="T6" fmla="*/ 121 w 121"/>
                <a:gd name="T7" fmla="*/ 0 h 258"/>
                <a:gd name="T8" fmla="*/ 83 w 121"/>
                <a:gd name="T9" fmla="*/ 199 h 258"/>
              </a:gdLst>
              <a:ahLst/>
              <a:cxnLst>
                <a:cxn ang="0">
                  <a:pos x="T0" y="T1"/>
                </a:cxn>
                <a:cxn ang="0">
                  <a:pos x="T2" y="T3"/>
                </a:cxn>
                <a:cxn ang="0">
                  <a:pos x="T4" y="T5"/>
                </a:cxn>
                <a:cxn ang="0">
                  <a:pos x="T6" y="T7"/>
                </a:cxn>
                <a:cxn ang="0">
                  <a:pos x="T8" y="T9"/>
                </a:cxn>
              </a:cxnLst>
              <a:rect l="0" t="0" r="r" b="b"/>
              <a:pathLst>
                <a:path w="121" h="258">
                  <a:moveTo>
                    <a:pt x="83" y="199"/>
                  </a:moveTo>
                  <a:lnTo>
                    <a:pt x="0" y="258"/>
                  </a:lnTo>
                  <a:lnTo>
                    <a:pt x="71" y="81"/>
                  </a:lnTo>
                  <a:lnTo>
                    <a:pt x="121" y="0"/>
                  </a:lnTo>
                  <a:lnTo>
                    <a:pt x="83" y="19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0" name="Freeform 270"/>
            <p:cNvSpPr/>
            <p:nvPr/>
          </p:nvSpPr>
          <p:spPr bwMode="auto">
            <a:xfrm>
              <a:off x="2890252" y="2102450"/>
              <a:ext cx="174872" cy="223259"/>
            </a:xfrm>
            <a:custGeom>
              <a:avLst/>
              <a:gdLst>
                <a:gd name="T0" fmla="*/ 206 w 206"/>
                <a:gd name="T1" fmla="*/ 161 h 263"/>
                <a:gd name="T2" fmla="*/ 0 w 206"/>
                <a:gd name="T3" fmla="*/ 263 h 263"/>
                <a:gd name="T4" fmla="*/ 71 w 206"/>
                <a:gd name="T5" fmla="*/ 38 h 263"/>
                <a:gd name="T6" fmla="*/ 198 w 206"/>
                <a:gd name="T7" fmla="*/ 0 h 263"/>
                <a:gd name="T8" fmla="*/ 206 w 206"/>
                <a:gd name="T9" fmla="*/ 161 h 263"/>
              </a:gdLst>
              <a:ahLst/>
              <a:cxnLst>
                <a:cxn ang="0">
                  <a:pos x="T0" y="T1"/>
                </a:cxn>
                <a:cxn ang="0">
                  <a:pos x="T2" y="T3"/>
                </a:cxn>
                <a:cxn ang="0">
                  <a:pos x="T4" y="T5"/>
                </a:cxn>
                <a:cxn ang="0">
                  <a:pos x="T6" y="T7"/>
                </a:cxn>
                <a:cxn ang="0">
                  <a:pos x="T8" y="T9"/>
                </a:cxn>
              </a:cxnLst>
              <a:rect l="0" t="0" r="r" b="b"/>
              <a:pathLst>
                <a:path w="206" h="263">
                  <a:moveTo>
                    <a:pt x="206" y="161"/>
                  </a:moveTo>
                  <a:lnTo>
                    <a:pt x="0" y="263"/>
                  </a:lnTo>
                  <a:lnTo>
                    <a:pt x="71" y="38"/>
                  </a:lnTo>
                  <a:lnTo>
                    <a:pt x="198" y="0"/>
                  </a:lnTo>
                  <a:lnTo>
                    <a:pt x="206" y="161"/>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1" name="Freeform 271"/>
            <p:cNvSpPr/>
            <p:nvPr/>
          </p:nvSpPr>
          <p:spPr bwMode="auto">
            <a:xfrm>
              <a:off x="2821491" y="2357967"/>
              <a:ext cx="74703" cy="140068"/>
            </a:xfrm>
            <a:custGeom>
              <a:avLst/>
              <a:gdLst>
                <a:gd name="T0" fmla="*/ 88 w 88"/>
                <a:gd name="T1" fmla="*/ 75 h 165"/>
                <a:gd name="T2" fmla="*/ 17 w 88"/>
                <a:gd name="T3" fmla="*/ 165 h 165"/>
                <a:gd name="T4" fmla="*/ 0 w 88"/>
                <a:gd name="T5" fmla="*/ 132 h 165"/>
                <a:gd name="T6" fmla="*/ 81 w 88"/>
                <a:gd name="T7" fmla="*/ 0 h 165"/>
                <a:gd name="T8" fmla="*/ 88 w 88"/>
                <a:gd name="T9" fmla="*/ 75 h 165"/>
              </a:gdLst>
              <a:ahLst/>
              <a:cxnLst>
                <a:cxn ang="0">
                  <a:pos x="T0" y="T1"/>
                </a:cxn>
                <a:cxn ang="0">
                  <a:pos x="T2" y="T3"/>
                </a:cxn>
                <a:cxn ang="0">
                  <a:pos x="T4" y="T5"/>
                </a:cxn>
                <a:cxn ang="0">
                  <a:pos x="T6" y="T7"/>
                </a:cxn>
                <a:cxn ang="0">
                  <a:pos x="T8" y="T9"/>
                </a:cxn>
              </a:cxnLst>
              <a:rect l="0" t="0" r="r" b="b"/>
              <a:pathLst>
                <a:path w="88" h="165">
                  <a:moveTo>
                    <a:pt x="88" y="75"/>
                  </a:moveTo>
                  <a:lnTo>
                    <a:pt x="17" y="165"/>
                  </a:lnTo>
                  <a:lnTo>
                    <a:pt x="0" y="132"/>
                  </a:lnTo>
                  <a:lnTo>
                    <a:pt x="81" y="0"/>
                  </a:lnTo>
                  <a:lnTo>
                    <a:pt x="88" y="75"/>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2" name="Freeform 274"/>
            <p:cNvSpPr/>
            <p:nvPr/>
          </p:nvSpPr>
          <p:spPr bwMode="auto">
            <a:xfrm>
              <a:off x="4004002" y="2865606"/>
              <a:ext cx="158743" cy="78947"/>
            </a:xfrm>
            <a:custGeom>
              <a:avLst/>
              <a:gdLst>
                <a:gd name="T0" fmla="*/ 36 w 187"/>
                <a:gd name="T1" fmla="*/ 93 h 93"/>
                <a:gd name="T2" fmla="*/ 0 w 187"/>
                <a:gd name="T3" fmla="*/ 0 h 93"/>
                <a:gd name="T4" fmla="*/ 187 w 187"/>
                <a:gd name="T5" fmla="*/ 50 h 93"/>
                <a:gd name="T6" fmla="*/ 36 w 187"/>
                <a:gd name="T7" fmla="*/ 93 h 93"/>
              </a:gdLst>
              <a:ahLst/>
              <a:cxnLst>
                <a:cxn ang="0">
                  <a:pos x="T0" y="T1"/>
                </a:cxn>
                <a:cxn ang="0">
                  <a:pos x="T2" y="T3"/>
                </a:cxn>
                <a:cxn ang="0">
                  <a:pos x="T4" y="T5"/>
                </a:cxn>
                <a:cxn ang="0">
                  <a:pos x="T6" y="T7"/>
                </a:cxn>
              </a:cxnLst>
              <a:rect l="0" t="0" r="r" b="b"/>
              <a:pathLst>
                <a:path w="187" h="93">
                  <a:moveTo>
                    <a:pt x="36" y="93"/>
                  </a:moveTo>
                  <a:lnTo>
                    <a:pt x="0" y="0"/>
                  </a:lnTo>
                  <a:lnTo>
                    <a:pt x="187" y="50"/>
                  </a:lnTo>
                  <a:lnTo>
                    <a:pt x="36" y="9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3" name="Freeform 275"/>
            <p:cNvSpPr/>
            <p:nvPr/>
          </p:nvSpPr>
          <p:spPr bwMode="auto">
            <a:xfrm>
              <a:off x="3886006" y="3121123"/>
              <a:ext cx="278438" cy="154499"/>
            </a:xfrm>
            <a:custGeom>
              <a:avLst/>
              <a:gdLst>
                <a:gd name="T0" fmla="*/ 0 w 328"/>
                <a:gd name="T1" fmla="*/ 182 h 182"/>
                <a:gd name="T2" fmla="*/ 141 w 328"/>
                <a:gd name="T3" fmla="*/ 0 h 182"/>
                <a:gd name="T4" fmla="*/ 328 w 328"/>
                <a:gd name="T5" fmla="*/ 49 h 182"/>
                <a:gd name="T6" fmla="*/ 0 w 328"/>
                <a:gd name="T7" fmla="*/ 182 h 182"/>
              </a:gdLst>
              <a:ahLst/>
              <a:cxnLst>
                <a:cxn ang="0">
                  <a:pos x="T0" y="T1"/>
                </a:cxn>
                <a:cxn ang="0">
                  <a:pos x="T2" y="T3"/>
                </a:cxn>
                <a:cxn ang="0">
                  <a:pos x="T4" y="T5"/>
                </a:cxn>
                <a:cxn ang="0">
                  <a:pos x="T6" y="T7"/>
                </a:cxn>
              </a:cxnLst>
              <a:rect l="0" t="0" r="r" b="b"/>
              <a:pathLst>
                <a:path w="328" h="182">
                  <a:moveTo>
                    <a:pt x="0" y="182"/>
                  </a:moveTo>
                  <a:lnTo>
                    <a:pt x="141" y="0"/>
                  </a:lnTo>
                  <a:lnTo>
                    <a:pt x="328" y="49"/>
                  </a:lnTo>
                  <a:lnTo>
                    <a:pt x="0" y="182"/>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4" name="Freeform 276"/>
            <p:cNvSpPr/>
            <p:nvPr/>
          </p:nvSpPr>
          <p:spPr bwMode="auto">
            <a:xfrm>
              <a:off x="4258670" y="2442008"/>
              <a:ext cx="104414" cy="242784"/>
            </a:xfrm>
            <a:custGeom>
              <a:avLst/>
              <a:gdLst>
                <a:gd name="T0" fmla="*/ 26 w 123"/>
                <a:gd name="T1" fmla="*/ 286 h 286"/>
                <a:gd name="T2" fmla="*/ 0 w 123"/>
                <a:gd name="T3" fmla="*/ 0 h 286"/>
                <a:gd name="T4" fmla="*/ 123 w 123"/>
                <a:gd name="T5" fmla="*/ 249 h 286"/>
                <a:gd name="T6" fmla="*/ 26 w 123"/>
                <a:gd name="T7" fmla="*/ 286 h 286"/>
              </a:gdLst>
              <a:ahLst/>
              <a:cxnLst>
                <a:cxn ang="0">
                  <a:pos x="T0" y="T1"/>
                </a:cxn>
                <a:cxn ang="0">
                  <a:pos x="T2" y="T3"/>
                </a:cxn>
                <a:cxn ang="0">
                  <a:pos x="T4" y="T5"/>
                </a:cxn>
                <a:cxn ang="0">
                  <a:pos x="T6" y="T7"/>
                </a:cxn>
              </a:cxnLst>
              <a:rect l="0" t="0" r="r" b="b"/>
              <a:pathLst>
                <a:path w="123" h="286">
                  <a:moveTo>
                    <a:pt x="26" y="286"/>
                  </a:moveTo>
                  <a:lnTo>
                    <a:pt x="0" y="0"/>
                  </a:lnTo>
                  <a:lnTo>
                    <a:pt x="123" y="249"/>
                  </a:lnTo>
                  <a:lnTo>
                    <a:pt x="26" y="28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5" name="Freeform 277"/>
            <p:cNvSpPr/>
            <p:nvPr/>
          </p:nvSpPr>
          <p:spPr bwMode="auto">
            <a:xfrm>
              <a:off x="3556634" y="3078679"/>
              <a:ext cx="130730" cy="112903"/>
            </a:xfrm>
            <a:custGeom>
              <a:avLst/>
              <a:gdLst>
                <a:gd name="T0" fmla="*/ 0 w 154"/>
                <a:gd name="T1" fmla="*/ 97 h 133"/>
                <a:gd name="T2" fmla="*/ 14 w 154"/>
                <a:gd name="T3" fmla="*/ 0 h 133"/>
                <a:gd name="T4" fmla="*/ 154 w 154"/>
                <a:gd name="T5" fmla="*/ 133 h 133"/>
                <a:gd name="T6" fmla="*/ 0 w 154"/>
                <a:gd name="T7" fmla="*/ 97 h 133"/>
              </a:gdLst>
              <a:ahLst/>
              <a:cxnLst>
                <a:cxn ang="0">
                  <a:pos x="T0" y="T1"/>
                </a:cxn>
                <a:cxn ang="0">
                  <a:pos x="T2" y="T3"/>
                </a:cxn>
                <a:cxn ang="0">
                  <a:pos x="T4" y="T5"/>
                </a:cxn>
                <a:cxn ang="0">
                  <a:pos x="T6" y="T7"/>
                </a:cxn>
              </a:cxnLst>
              <a:rect l="0" t="0" r="r" b="b"/>
              <a:pathLst>
                <a:path w="154" h="133">
                  <a:moveTo>
                    <a:pt x="0" y="97"/>
                  </a:moveTo>
                  <a:lnTo>
                    <a:pt x="14" y="0"/>
                  </a:lnTo>
                  <a:lnTo>
                    <a:pt x="154" y="133"/>
                  </a:lnTo>
                  <a:lnTo>
                    <a:pt x="0" y="9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6" name="Freeform 279"/>
            <p:cNvSpPr/>
            <p:nvPr/>
          </p:nvSpPr>
          <p:spPr bwMode="auto">
            <a:xfrm>
              <a:off x="1338472" y="5528589"/>
              <a:ext cx="110356" cy="237691"/>
            </a:xfrm>
            <a:custGeom>
              <a:avLst/>
              <a:gdLst>
                <a:gd name="T0" fmla="*/ 130 w 130"/>
                <a:gd name="T1" fmla="*/ 0 h 280"/>
                <a:gd name="T2" fmla="*/ 0 w 130"/>
                <a:gd name="T3" fmla="*/ 280 h 280"/>
                <a:gd name="T4" fmla="*/ 125 w 130"/>
                <a:gd name="T5" fmla="*/ 166 h 280"/>
                <a:gd name="T6" fmla="*/ 130 w 130"/>
                <a:gd name="T7" fmla="*/ 0 h 280"/>
              </a:gdLst>
              <a:ahLst/>
              <a:cxnLst>
                <a:cxn ang="0">
                  <a:pos x="T0" y="T1"/>
                </a:cxn>
                <a:cxn ang="0">
                  <a:pos x="T2" y="T3"/>
                </a:cxn>
                <a:cxn ang="0">
                  <a:pos x="T4" y="T5"/>
                </a:cxn>
                <a:cxn ang="0">
                  <a:pos x="T6" y="T7"/>
                </a:cxn>
              </a:cxnLst>
              <a:rect l="0" t="0" r="r" b="b"/>
              <a:pathLst>
                <a:path w="130" h="280">
                  <a:moveTo>
                    <a:pt x="130" y="0"/>
                  </a:moveTo>
                  <a:lnTo>
                    <a:pt x="0" y="280"/>
                  </a:lnTo>
                  <a:lnTo>
                    <a:pt x="125" y="166"/>
                  </a:lnTo>
                  <a:lnTo>
                    <a:pt x="130"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7" name="Freeform 280"/>
            <p:cNvSpPr/>
            <p:nvPr/>
          </p:nvSpPr>
          <p:spPr bwMode="auto">
            <a:xfrm>
              <a:off x="1816400" y="5115178"/>
              <a:ext cx="388794" cy="504244"/>
            </a:xfrm>
            <a:custGeom>
              <a:avLst/>
              <a:gdLst>
                <a:gd name="T0" fmla="*/ 54 w 458"/>
                <a:gd name="T1" fmla="*/ 253 h 594"/>
                <a:gd name="T2" fmla="*/ 0 w 458"/>
                <a:gd name="T3" fmla="*/ 594 h 594"/>
                <a:gd name="T4" fmla="*/ 458 w 458"/>
                <a:gd name="T5" fmla="*/ 0 h 594"/>
                <a:gd name="T6" fmla="*/ 54 w 458"/>
                <a:gd name="T7" fmla="*/ 253 h 594"/>
              </a:gdLst>
              <a:ahLst/>
              <a:cxnLst>
                <a:cxn ang="0">
                  <a:pos x="T0" y="T1"/>
                </a:cxn>
                <a:cxn ang="0">
                  <a:pos x="T2" y="T3"/>
                </a:cxn>
                <a:cxn ang="0">
                  <a:pos x="T4" y="T5"/>
                </a:cxn>
                <a:cxn ang="0">
                  <a:pos x="T6" y="T7"/>
                </a:cxn>
              </a:cxnLst>
              <a:rect l="0" t="0" r="r" b="b"/>
              <a:pathLst>
                <a:path w="458" h="594">
                  <a:moveTo>
                    <a:pt x="54" y="253"/>
                  </a:moveTo>
                  <a:lnTo>
                    <a:pt x="0" y="594"/>
                  </a:lnTo>
                  <a:lnTo>
                    <a:pt x="458" y="0"/>
                  </a:lnTo>
                  <a:lnTo>
                    <a:pt x="54" y="25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8" name="Freeform 281"/>
            <p:cNvSpPr/>
            <p:nvPr/>
          </p:nvSpPr>
          <p:spPr bwMode="auto">
            <a:xfrm>
              <a:off x="1538811" y="5428420"/>
              <a:ext cx="247028" cy="293718"/>
            </a:xfrm>
            <a:custGeom>
              <a:avLst/>
              <a:gdLst>
                <a:gd name="T0" fmla="*/ 0 w 291"/>
                <a:gd name="T1" fmla="*/ 104 h 346"/>
                <a:gd name="T2" fmla="*/ 24 w 291"/>
                <a:gd name="T3" fmla="*/ 346 h 346"/>
                <a:gd name="T4" fmla="*/ 291 w 291"/>
                <a:gd name="T5" fmla="*/ 0 h 346"/>
                <a:gd name="T6" fmla="*/ 0 w 291"/>
                <a:gd name="T7" fmla="*/ 104 h 346"/>
              </a:gdLst>
              <a:ahLst/>
              <a:cxnLst>
                <a:cxn ang="0">
                  <a:pos x="T0" y="T1"/>
                </a:cxn>
                <a:cxn ang="0">
                  <a:pos x="T2" y="T3"/>
                </a:cxn>
                <a:cxn ang="0">
                  <a:pos x="T4" y="T5"/>
                </a:cxn>
                <a:cxn ang="0">
                  <a:pos x="T6" y="T7"/>
                </a:cxn>
              </a:cxnLst>
              <a:rect l="0" t="0" r="r" b="b"/>
              <a:pathLst>
                <a:path w="291" h="346">
                  <a:moveTo>
                    <a:pt x="0" y="104"/>
                  </a:moveTo>
                  <a:lnTo>
                    <a:pt x="24" y="346"/>
                  </a:lnTo>
                  <a:lnTo>
                    <a:pt x="291" y="0"/>
                  </a:lnTo>
                  <a:lnTo>
                    <a:pt x="0" y="10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29" name="Freeform 282"/>
            <p:cNvSpPr/>
            <p:nvPr/>
          </p:nvSpPr>
          <p:spPr bwMode="auto">
            <a:xfrm>
              <a:off x="1448828" y="5575279"/>
              <a:ext cx="307300" cy="403225"/>
            </a:xfrm>
            <a:custGeom>
              <a:avLst/>
              <a:gdLst>
                <a:gd name="T0" fmla="*/ 47 w 362"/>
                <a:gd name="T1" fmla="*/ 196 h 475"/>
                <a:gd name="T2" fmla="*/ 0 w 362"/>
                <a:gd name="T3" fmla="*/ 475 h 475"/>
                <a:gd name="T4" fmla="*/ 196 w 362"/>
                <a:gd name="T5" fmla="*/ 475 h 475"/>
                <a:gd name="T6" fmla="*/ 362 w 362"/>
                <a:gd name="T7" fmla="*/ 0 h 475"/>
                <a:gd name="T8" fmla="*/ 47 w 362"/>
                <a:gd name="T9" fmla="*/ 196 h 475"/>
              </a:gdLst>
              <a:ahLst/>
              <a:cxnLst>
                <a:cxn ang="0">
                  <a:pos x="T0" y="T1"/>
                </a:cxn>
                <a:cxn ang="0">
                  <a:pos x="T2" y="T3"/>
                </a:cxn>
                <a:cxn ang="0">
                  <a:pos x="T4" y="T5"/>
                </a:cxn>
                <a:cxn ang="0">
                  <a:pos x="T6" y="T7"/>
                </a:cxn>
                <a:cxn ang="0">
                  <a:pos x="T8" y="T9"/>
                </a:cxn>
              </a:cxnLst>
              <a:rect l="0" t="0" r="r" b="b"/>
              <a:pathLst>
                <a:path w="362" h="475">
                  <a:moveTo>
                    <a:pt x="47" y="196"/>
                  </a:moveTo>
                  <a:lnTo>
                    <a:pt x="0" y="475"/>
                  </a:lnTo>
                  <a:lnTo>
                    <a:pt x="196" y="475"/>
                  </a:lnTo>
                  <a:lnTo>
                    <a:pt x="362" y="0"/>
                  </a:lnTo>
                  <a:lnTo>
                    <a:pt x="47" y="19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0" name="Freeform 283"/>
            <p:cNvSpPr/>
            <p:nvPr/>
          </p:nvSpPr>
          <p:spPr bwMode="auto">
            <a:xfrm>
              <a:off x="1448828" y="6057451"/>
              <a:ext cx="182512" cy="248726"/>
            </a:xfrm>
            <a:custGeom>
              <a:avLst/>
              <a:gdLst>
                <a:gd name="T0" fmla="*/ 99 w 215"/>
                <a:gd name="T1" fmla="*/ 293 h 293"/>
                <a:gd name="T2" fmla="*/ 0 w 215"/>
                <a:gd name="T3" fmla="*/ 222 h 293"/>
                <a:gd name="T4" fmla="*/ 0 w 215"/>
                <a:gd name="T5" fmla="*/ 75 h 293"/>
                <a:gd name="T6" fmla="*/ 215 w 215"/>
                <a:gd name="T7" fmla="*/ 0 h 293"/>
                <a:gd name="T8" fmla="*/ 99 w 215"/>
                <a:gd name="T9" fmla="*/ 293 h 293"/>
              </a:gdLst>
              <a:ahLst/>
              <a:cxnLst>
                <a:cxn ang="0">
                  <a:pos x="T0" y="T1"/>
                </a:cxn>
                <a:cxn ang="0">
                  <a:pos x="T2" y="T3"/>
                </a:cxn>
                <a:cxn ang="0">
                  <a:pos x="T4" y="T5"/>
                </a:cxn>
                <a:cxn ang="0">
                  <a:pos x="T6" y="T7"/>
                </a:cxn>
                <a:cxn ang="0">
                  <a:pos x="T8" y="T9"/>
                </a:cxn>
              </a:cxnLst>
              <a:rect l="0" t="0" r="r" b="b"/>
              <a:pathLst>
                <a:path w="215" h="293">
                  <a:moveTo>
                    <a:pt x="99" y="293"/>
                  </a:moveTo>
                  <a:lnTo>
                    <a:pt x="0" y="222"/>
                  </a:lnTo>
                  <a:lnTo>
                    <a:pt x="0" y="75"/>
                  </a:lnTo>
                  <a:lnTo>
                    <a:pt x="215" y="0"/>
                  </a:lnTo>
                  <a:lnTo>
                    <a:pt x="99" y="29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1" name="Freeform 284"/>
            <p:cNvSpPr/>
            <p:nvPr/>
          </p:nvSpPr>
          <p:spPr bwMode="auto">
            <a:xfrm>
              <a:off x="3100778" y="2190735"/>
              <a:ext cx="235144" cy="223259"/>
            </a:xfrm>
            <a:custGeom>
              <a:avLst/>
              <a:gdLst>
                <a:gd name="T0" fmla="*/ 277 w 277"/>
                <a:gd name="T1" fmla="*/ 74 h 263"/>
                <a:gd name="T2" fmla="*/ 114 w 277"/>
                <a:gd name="T3" fmla="*/ 263 h 263"/>
                <a:gd name="T4" fmla="*/ 0 w 277"/>
                <a:gd name="T5" fmla="*/ 220 h 263"/>
                <a:gd name="T6" fmla="*/ 104 w 277"/>
                <a:gd name="T7" fmla="*/ 0 h 263"/>
                <a:gd name="T8" fmla="*/ 277 w 277"/>
                <a:gd name="T9" fmla="*/ 74 h 263"/>
              </a:gdLst>
              <a:ahLst/>
              <a:cxnLst>
                <a:cxn ang="0">
                  <a:pos x="T0" y="T1"/>
                </a:cxn>
                <a:cxn ang="0">
                  <a:pos x="T2" y="T3"/>
                </a:cxn>
                <a:cxn ang="0">
                  <a:pos x="T4" y="T5"/>
                </a:cxn>
                <a:cxn ang="0">
                  <a:pos x="T6" y="T7"/>
                </a:cxn>
                <a:cxn ang="0">
                  <a:pos x="T8" y="T9"/>
                </a:cxn>
              </a:cxnLst>
              <a:rect l="0" t="0" r="r" b="b"/>
              <a:pathLst>
                <a:path w="277" h="263">
                  <a:moveTo>
                    <a:pt x="277" y="74"/>
                  </a:moveTo>
                  <a:lnTo>
                    <a:pt x="114" y="263"/>
                  </a:lnTo>
                  <a:lnTo>
                    <a:pt x="0" y="220"/>
                  </a:lnTo>
                  <a:lnTo>
                    <a:pt x="104" y="0"/>
                  </a:lnTo>
                  <a:lnTo>
                    <a:pt x="277" y="7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2" name="Freeform 285"/>
            <p:cNvSpPr/>
            <p:nvPr/>
          </p:nvSpPr>
          <p:spPr bwMode="auto">
            <a:xfrm>
              <a:off x="1683972" y="5639795"/>
              <a:ext cx="178268" cy="338709"/>
            </a:xfrm>
            <a:custGeom>
              <a:avLst/>
              <a:gdLst>
                <a:gd name="T0" fmla="*/ 0 w 210"/>
                <a:gd name="T1" fmla="*/ 399 h 399"/>
                <a:gd name="T2" fmla="*/ 0 w 210"/>
                <a:gd name="T3" fmla="*/ 309 h 399"/>
                <a:gd name="T4" fmla="*/ 85 w 210"/>
                <a:gd name="T5" fmla="*/ 30 h 399"/>
                <a:gd name="T6" fmla="*/ 210 w 210"/>
                <a:gd name="T7" fmla="*/ 0 h 399"/>
                <a:gd name="T8" fmla="*/ 0 w 210"/>
                <a:gd name="T9" fmla="*/ 399 h 399"/>
              </a:gdLst>
              <a:ahLst/>
              <a:cxnLst>
                <a:cxn ang="0">
                  <a:pos x="T0" y="T1"/>
                </a:cxn>
                <a:cxn ang="0">
                  <a:pos x="T2" y="T3"/>
                </a:cxn>
                <a:cxn ang="0">
                  <a:pos x="T4" y="T5"/>
                </a:cxn>
                <a:cxn ang="0">
                  <a:pos x="T6" y="T7"/>
                </a:cxn>
                <a:cxn ang="0">
                  <a:pos x="T8" y="T9"/>
                </a:cxn>
              </a:cxnLst>
              <a:rect l="0" t="0" r="r" b="b"/>
              <a:pathLst>
                <a:path w="210" h="399">
                  <a:moveTo>
                    <a:pt x="0" y="399"/>
                  </a:moveTo>
                  <a:lnTo>
                    <a:pt x="0" y="309"/>
                  </a:lnTo>
                  <a:lnTo>
                    <a:pt x="85" y="30"/>
                  </a:lnTo>
                  <a:lnTo>
                    <a:pt x="210" y="0"/>
                  </a:lnTo>
                  <a:lnTo>
                    <a:pt x="0" y="39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3" name="Freeform 286"/>
            <p:cNvSpPr/>
            <p:nvPr/>
          </p:nvSpPr>
          <p:spPr bwMode="auto">
            <a:xfrm>
              <a:off x="3295175" y="2052365"/>
              <a:ext cx="64516" cy="202886"/>
            </a:xfrm>
            <a:custGeom>
              <a:avLst/>
              <a:gdLst>
                <a:gd name="T0" fmla="*/ 19 w 76"/>
                <a:gd name="T1" fmla="*/ 239 h 239"/>
                <a:gd name="T2" fmla="*/ 0 w 76"/>
                <a:gd name="T3" fmla="*/ 140 h 239"/>
                <a:gd name="T4" fmla="*/ 15 w 76"/>
                <a:gd name="T5" fmla="*/ 29 h 239"/>
                <a:gd name="T6" fmla="*/ 76 w 76"/>
                <a:gd name="T7" fmla="*/ 0 h 239"/>
                <a:gd name="T8" fmla="*/ 19 w 76"/>
                <a:gd name="T9" fmla="*/ 239 h 239"/>
              </a:gdLst>
              <a:ahLst/>
              <a:cxnLst>
                <a:cxn ang="0">
                  <a:pos x="T0" y="T1"/>
                </a:cxn>
                <a:cxn ang="0">
                  <a:pos x="T2" y="T3"/>
                </a:cxn>
                <a:cxn ang="0">
                  <a:pos x="T4" y="T5"/>
                </a:cxn>
                <a:cxn ang="0">
                  <a:pos x="T6" y="T7"/>
                </a:cxn>
                <a:cxn ang="0">
                  <a:pos x="T8" y="T9"/>
                </a:cxn>
              </a:cxnLst>
              <a:rect l="0" t="0" r="r" b="b"/>
              <a:pathLst>
                <a:path w="76" h="239">
                  <a:moveTo>
                    <a:pt x="19" y="239"/>
                  </a:moveTo>
                  <a:lnTo>
                    <a:pt x="0" y="140"/>
                  </a:lnTo>
                  <a:lnTo>
                    <a:pt x="15" y="29"/>
                  </a:lnTo>
                  <a:lnTo>
                    <a:pt x="76" y="0"/>
                  </a:lnTo>
                  <a:lnTo>
                    <a:pt x="19" y="23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4" name="Freeform 287"/>
            <p:cNvSpPr/>
            <p:nvPr/>
          </p:nvSpPr>
          <p:spPr bwMode="auto">
            <a:xfrm>
              <a:off x="3010795" y="2078681"/>
              <a:ext cx="300509" cy="269100"/>
            </a:xfrm>
            <a:custGeom>
              <a:avLst/>
              <a:gdLst>
                <a:gd name="T0" fmla="*/ 324 w 354"/>
                <a:gd name="T1" fmla="*/ 0 h 317"/>
                <a:gd name="T2" fmla="*/ 87 w 354"/>
                <a:gd name="T3" fmla="*/ 16 h 317"/>
                <a:gd name="T4" fmla="*/ 0 w 354"/>
                <a:gd name="T5" fmla="*/ 206 h 317"/>
                <a:gd name="T6" fmla="*/ 40 w 354"/>
                <a:gd name="T7" fmla="*/ 317 h 317"/>
                <a:gd name="T8" fmla="*/ 354 w 354"/>
                <a:gd name="T9" fmla="*/ 208 h 317"/>
                <a:gd name="T10" fmla="*/ 324 w 354"/>
                <a:gd name="T11" fmla="*/ 0 h 317"/>
              </a:gdLst>
              <a:ahLst/>
              <a:cxnLst>
                <a:cxn ang="0">
                  <a:pos x="T0" y="T1"/>
                </a:cxn>
                <a:cxn ang="0">
                  <a:pos x="T2" y="T3"/>
                </a:cxn>
                <a:cxn ang="0">
                  <a:pos x="T4" y="T5"/>
                </a:cxn>
                <a:cxn ang="0">
                  <a:pos x="T6" y="T7"/>
                </a:cxn>
                <a:cxn ang="0">
                  <a:pos x="T8" y="T9"/>
                </a:cxn>
                <a:cxn ang="0">
                  <a:pos x="T10" y="T11"/>
                </a:cxn>
              </a:cxnLst>
              <a:rect l="0" t="0" r="r" b="b"/>
              <a:pathLst>
                <a:path w="354" h="317">
                  <a:moveTo>
                    <a:pt x="324" y="0"/>
                  </a:moveTo>
                  <a:lnTo>
                    <a:pt x="87" y="16"/>
                  </a:lnTo>
                  <a:lnTo>
                    <a:pt x="0" y="206"/>
                  </a:lnTo>
                  <a:lnTo>
                    <a:pt x="40" y="317"/>
                  </a:lnTo>
                  <a:lnTo>
                    <a:pt x="354" y="208"/>
                  </a:lnTo>
                  <a:lnTo>
                    <a:pt x="324" y="0"/>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5" name="Freeform 288"/>
            <p:cNvSpPr/>
            <p:nvPr/>
          </p:nvSpPr>
          <p:spPr bwMode="auto">
            <a:xfrm>
              <a:off x="3066822" y="2402110"/>
              <a:ext cx="108659" cy="156197"/>
            </a:xfrm>
            <a:custGeom>
              <a:avLst/>
              <a:gdLst>
                <a:gd name="T0" fmla="*/ 19 w 128"/>
                <a:gd name="T1" fmla="*/ 184 h 184"/>
                <a:gd name="T2" fmla="*/ 0 w 128"/>
                <a:gd name="T3" fmla="*/ 97 h 184"/>
                <a:gd name="T4" fmla="*/ 42 w 128"/>
                <a:gd name="T5" fmla="*/ 0 h 184"/>
                <a:gd name="T6" fmla="*/ 128 w 128"/>
                <a:gd name="T7" fmla="*/ 19 h 184"/>
                <a:gd name="T8" fmla="*/ 19 w 128"/>
                <a:gd name="T9" fmla="*/ 184 h 184"/>
              </a:gdLst>
              <a:ahLst/>
              <a:cxnLst>
                <a:cxn ang="0">
                  <a:pos x="T0" y="T1"/>
                </a:cxn>
                <a:cxn ang="0">
                  <a:pos x="T2" y="T3"/>
                </a:cxn>
                <a:cxn ang="0">
                  <a:pos x="T4" y="T5"/>
                </a:cxn>
                <a:cxn ang="0">
                  <a:pos x="T6" y="T7"/>
                </a:cxn>
                <a:cxn ang="0">
                  <a:pos x="T8" y="T9"/>
                </a:cxn>
              </a:cxnLst>
              <a:rect l="0" t="0" r="r" b="b"/>
              <a:pathLst>
                <a:path w="128" h="184">
                  <a:moveTo>
                    <a:pt x="19" y="184"/>
                  </a:moveTo>
                  <a:lnTo>
                    <a:pt x="0" y="97"/>
                  </a:lnTo>
                  <a:lnTo>
                    <a:pt x="42" y="0"/>
                  </a:lnTo>
                  <a:lnTo>
                    <a:pt x="128" y="19"/>
                  </a:lnTo>
                  <a:lnTo>
                    <a:pt x="19" y="184"/>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6" name="Freeform 289"/>
            <p:cNvSpPr/>
            <p:nvPr/>
          </p:nvSpPr>
          <p:spPr bwMode="auto">
            <a:xfrm>
              <a:off x="3363935" y="1950497"/>
              <a:ext cx="724107" cy="184210"/>
            </a:xfrm>
            <a:custGeom>
              <a:avLst/>
              <a:gdLst>
                <a:gd name="T0" fmla="*/ 809 w 853"/>
                <a:gd name="T1" fmla="*/ 139 h 217"/>
                <a:gd name="T2" fmla="*/ 35 w 853"/>
                <a:gd name="T3" fmla="*/ 217 h 217"/>
                <a:gd name="T4" fmla="*/ 0 w 853"/>
                <a:gd name="T5" fmla="*/ 177 h 217"/>
                <a:gd name="T6" fmla="*/ 853 w 853"/>
                <a:gd name="T7" fmla="*/ 0 h 217"/>
                <a:gd name="T8" fmla="*/ 809 w 853"/>
                <a:gd name="T9" fmla="*/ 139 h 217"/>
              </a:gdLst>
              <a:ahLst/>
              <a:cxnLst>
                <a:cxn ang="0">
                  <a:pos x="T0" y="T1"/>
                </a:cxn>
                <a:cxn ang="0">
                  <a:pos x="T2" y="T3"/>
                </a:cxn>
                <a:cxn ang="0">
                  <a:pos x="T4" y="T5"/>
                </a:cxn>
                <a:cxn ang="0">
                  <a:pos x="T6" y="T7"/>
                </a:cxn>
                <a:cxn ang="0">
                  <a:pos x="T8" y="T9"/>
                </a:cxn>
              </a:cxnLst>
              <a:rect l="0" t="0" r="r" b="b"/>
              <a:pathLst>
                <a:path w="853" h="217">
                  <a:moveTo>
                    <a:pt x="809" y="139"/>
                  </a:moveTo>
                  <a:lnTo>
                    <a:pt x="35" y="217"/>
                  </a:lnTo>
                  <a:lnTo>
                    <a:pt x="0" y="177"/>
                  </a:lnTo>
                  <a:lnTo>
                    <a:pt x="853" y="0"/>
                  </a:lnTo>
                  <a:lnTo>
                    <a:pt x="809" y="13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7" name="Freeform 290"/>
            <p:cNvSpPr/>
            <p:nvPr/>
          </p:nvSpPr>
          <p:spPr bwMode="auto">
            <a:xfrm>
              <a:off x="3317246" y="2000582"/>
              <a:ext cx="367572" cy="73854"/>
            </a:xfrm>
            <a:custGeom>
              <a:avLst/>
              <a:gdLst>
                <a:gd name="T0" fmla="*/ 142 w 433"/>
                <a:gd name="T1" fmla="*/ 87 h 87"/>
                <a:gd name="T2" fmla="*/ 0 w 433"/>
                <a:gd name="T3" fmla="*/ 16 h 87"/>
                <a:gd name="T4" fmla="*/ 433 w 433"/>
                <a:gd name="T5" fmla="*/ 0 h 87"/>
                <a:gd name="T6" fmla="*/ 142 w 433"/>
                <a:gd name="T7" fmla="*/ 87 h 87"/>
              </a:gdLst>
              <a:ahLst/>
              <a:cxnLst>
                <a:cxn ang="0">
                  <a:pos x="T0" y="T1"/>
                </a:cxn>
                <a:cxn ang="0">
                  <a:pos x="T2" y="T3"/>
                </a:cxn>
                <a:cxn ang="0">
                  <a:pos x="T4" y="T5"/>
                </a:cxn>
                <a:cxn ang="0">
                  <a:pos x="T6" y="T7"/>
                </a:cxn>
              </a:cxnLst>
              <a:rect l="0" t="0" r="r" b="b"/>
              <a:pathLst>
                <a:path w="433" h="87">
                  <a:moveTo>
                    <a:pt x="142" y="87"/>
                  </a:moveTo>
                  <a:lnTo>
                    <a:pt x="0" y="16"/>
                  </a:lnTo>
                  <a:lnTo>
                    <a:pt x="433" y="0"/>
                  </a:lnTo>
                  <a:lnTo>
                    <a:pt x="142" y="8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8" name="Freeform 291"/>
            <p:cNvSpPr/>
            <p:nvPr/>
          </p:nvSpPr>
          <p:spPr bwMode="auto">
            <a:xfrm>
              <a:off x="3084649" y="2078681"/>
              <a:ext cx="208828" cy="48387"/>
            </a:xfrm>
            <a:custGeom>
              <a:avLst/>
              <a:gdLst>
                <a:gd name="T0" fmla="*/ 246 w 246"/>
                <a:gd name="T1" fmla="*/ 57 h 57"/>
                <a:gd name="T2" fmla="*/ 0 w 246"/>
                <a:gd name="T3" fmla="*/ 16 h 57"/>
                <a:gd name="T4" fmla="*/ 237 w 246"/>
                <a:gd name="T5" fmla="*/ 0 h 57"/>
                <a:gd name="T6" fmla="*/ 246 w 246"/>
                <a:gd name="T7" fmla="*/ 57 h 57"/>
              </a:gdLst>
              <a:ahLst/>
              <a:cxnLst>
                <a:cxn ang="0">
                  <a:pos x="T0" y="T1"/>
                </a:cxn>
                <a:cxn ang="0">
                  <a:pos x="T2" y="T3"/>
                </a:cxn>
                <a:cxn ang="0">
                  <a:pos x="T4" y="T5"/>
                </a:cxn>
                <a:cxn ang="0">
                  <a:pos x="T6" y="T7"/>
                </a:cxn>
              </a:cxnLst>
              <a:rect l="0" t="0" r="r" b="b"/>
              <a:pathLst>
                <a:path w="246" h="57">
                  <a:moveTo>
                    <a:pt x="246" y="57"/>
                  </a:moveTo>
                  <a:lnTo>
                    <a:pt x="0" y="16"/>
                  </a:lnTo>
                  <a:lnTo>
                    <a:pt x="237" y="0"/>
                  </a:lnTo>
                  <a:lnTo>
                    <a:pt x="246" y="5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39" name="Freeform 292"/>
            <p:cNvSpPr/>
            <p:nvPr/>
          </p:nvSpPr>
          <p:spPr bwMode="auto">
            <a:xfrm>
              <a:off x="4279044" y="1959835"/>
              <a:ext cx="257215" cy="471986"/>
            </a:xfrm>
            <a:custGeom>
              <a:avLst/>
              <a:gdLst>
                <a:gd name="T0" fmla="*/ 303 w 303"/>
                <a:gd name="T1" fmla="*/ 556 h 556"/>
                <a:gd name="T2" fmla="*/ 111 w 303"/>
                <a:gd name="T3" fmla="*/ 398 h 556"/>
                <a:gd name="T4" fmla="*/ 0 w 303"/>
                <a:gd name="T5" fmla="*/ 0 h 556"/>
                <a:gd name="T6" fmla="*/ 151 w 303"/>
                <a:gd name="T7" fmla="*/ 235 h 556"/>
                <a:gd name="T8" fmla="*/ 303 w 303"/>
                <a:gd name="T9" fmla="*/ 556 h 556"/>
              </a:gdLst>
              <a:ahLst/>
              <a:cxnLst>
                <a:cxn ang="0">
                  <a:pos x="T0" y="T1"/>
                </a:cxn>
                <a:cxn ang="0">
                  <a:pos x="T2" y="T3"/>
                </a:cxn>
                <a:cxn ang="0">
                  <a:pos x="T4" y="T5"/>
                </a:cxn>
                <a:cxn ang="0">
                  <a:pos x="T6" y="T7"/>
                </a:cxn>
                <a:cxn ang="0">
                  <a:pos x="T8" y="T9"/>
                </a:cxn>
              </a:cxnLst>
              <a:rect l="0" t="0" r="r" b="b"/>
              <a:pathLst>
                <a:path w="303" h="556">
                  <a:moveTo>
                    <a:pt x="303" y="556"/>
                  </a:moveTo>
                  <a:lnTo>
                    <a:pt x="111" y="398"/>
                  </a:lnTo>
                  <a:lnTo>
                    <a:pt x="0" y="0"/>
                  </a:lnTo>
                  <a:lnTo>
                    <a:pt x="151" y="235"/>
                  </a:lnTo>
                  <a:lnTo>
                    <a:pt x="303" y="556"/>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40" name="Freeform 293"/>
            <p:cNvSpPr/>
            <p:nvPr/>
          </p:nvSpPr>
          <p:spPr bwMode="auto">
            <a:xfrm>
              <a:off x="3524376" y="3565096"/>
              <a:ext cx="361629" cy="192699"/>
            </a:xfrm>
            <a:custGeom>
              <a:avLst/>
              <a:gdLst>
                <a:gd name="T0" fmla="*/ 246 w 426"/>
                <a:gd name="T1" fmla="*/ 227 h 227"/>
                <a:gd name="T2" fmla="*/ 0 w 426"/>
                <a:gd name="T3" fmla="*/ 47 h 227"/>
                <a:gd name="T4" fmla="*/ 0 w 426"/>
                <a:gd name="T5" fmla="*/ 0 h 227"/>
                <a:gd name="T6" fmla="*/ 426 w 426"/>
                <a:gd name="T7" fmla="*/ 30 h 227"/>
                <a:gd name="T8" fmla="*/ 246 w 426"/>
                <a:gd name="T9" fmla="*/ 227 h 227"/>
              </a:gdLst>
              <a:ahLst/>
              <a:cxnLst>
                <a:cxn ang="0">
                  <a:pos x="T0" y="T1"/>
                </a:cxn>
                <a:cxn ang="0">
                  <a:pos x="T2" y="T3"/>
                </a:cxn>
                <a:cxn ang="0">
                  <a:pos x="T4" y="T5"/>
                </a:cxn>
                <a:cxn ang="0">
                  <a:pos x="T6" y="T7"/>
                </a:cxn>
                <a:cxn ang="0">
                  <a:pos x="T8" y="T9"/>
                </a:cxn>
              </a:cxnLst>
              <a:rect l="0" t="0" r="r" b="b"/>
              <a:pathLst>
                <a:path w="426" h="227">
                  <a:moveTo>
                    <a:pt x="246" y="227"/>
                  </a:moveTo>
                  <a:lnTo>
                    <a:pt x="0" y="47"/>
                  </a:lnTo>
                  <a:lnTo>
                    <a:pt x="0" y="0"/>
                  </a:lnTo>
                  <a:lnTo>
                    <a:pt x="426" y="30"/>
                  </a:lnTo>
                  <a:lnTo>
                    <a:pt x="246" y="227"/>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41" name="Freeform 294"/>
            <p:cNvSpPr/>
            <p:nvPr/>
          </p:nvSpPr>
          <p:spPr bwMode="auto">
            <a:xfrm>
              <a:off x="3711133" y="4133006"/>
              <a:ext cx="747028" cy="367571"/>
            </a:xfrm>
            <a:custGeom>
              <a:avLst/>
              <a:gdLst>
                <a:gd name="T0" fmla="*/ 880 w 880"/>
                <a:gd name="T1" fmla="*/ 433 h 433"/>
                <a:gd name="T2" fmla="*/ 411 w 880"/>
                <a:gd name="T3" fmla="*/ 343 h 433"/>
                <a:gd name="T4" fmla="*/ 0 w 880"/>
                <a:gd name="T5" fmla="*/ 0 h 433"/>
                <a:gd name="T6" fmla="*/ 369 w 880"/>
                <a:gd name="T7" fmla="*/ 192 h 433"/>
                <a:gd name="T8" fmla="*/ 880 w 880"/>
                <a:gd name="T9" fmla="*/ 433 h 433"/>
              </a:gdLst>
              <a:ahLst/>
              <a:cxnLst>
                <a:cxn ang="0">
                  <a:pos x="T0" y="T1"/>
                </a:cxn>
                <a:cxn ang="0">
                  <a:pos x="T2" y="T3"/>
                </a:cxn>
                <a:cxn ang="0">
                  <a:pos x="T4" y="T5"/>
                </a:cxn>
                <a:cxn ang="0">
                  <a:pos x="T6" y="T7"/>
                </a:cxn>
                <a:cxn ang="0">
                  <a:pos x="T8" y="T9"/>
                </a:cxn>
              </a:cxnLst>
              <a:rect l="0" t="0" r="r" b="b"/>
              <a:pathLst>
                <a:path w="880" h="433">
                  <a:moveTo>
                    <a:pt x="880" y="433"/>
                  </a:moveTo>
                  <a:lnTo>
                    <a:pt x="411" y="343"/>
                  </a:lnTo>
                  <a:lnTo>
                    <a:pt x="0" y="0"/>
                  </a:lnTo>
                  <a:lnTo>
                    <a:pt x="369" y="192"/>
                  </a:lnTo>
                  <a:lnTo>
                    <a:pt x="880" y="433"/>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sp>
          <p:nvSpPr>
            <p:cNvPr id="142" name="Freeform 295"/>
            <p:cNvSpPr/>
            <p:nvPr/>
          </p:nvSpPr>
          <p:spPr bwMode="auto">
            <a:xfrm>
              <a:off x="3442034" y="4838438"/>
              <a:ext cx="1369268" cy="113752"/>
            </a:xfrm>
            <a:custGeom>
              <a:avLst/>
              <a:gdLst>
                <a:gd name="T0" fmla="*/ 1613 w 1613"/>
                <a:gd name="T1" fmla="*/ 49 h 134"/>
                <a:gd name="T2" fmla="*/ 0 w 1613"/>
                <a:gd name="T3" fmla="*/ 134 h 134"/>
                <a:gd name="T4" fmla="*/ 471 w 1613"/>
                <a:gd name="T5" fmla="*/ 0 h 134"/>
                <a:gd name="T6" fmla="*/ 1613 w 1613"/>
                <a:gd name="T7" fmla="*/ 49 h 134"/>
              </a:gdLst>
              <a:ahLst/>
              <a:cxnLst>
                <a:cxn ang="0">
                  <a:pos x="T0" y="T1"/>
                </a:cxn>
                <a:cxn ang="0">
                  <a:pos x="T2" y="T3"/>
                </a:cxn>
                <a:cxn ang="0">
                  <a:pos x="T4" y="T5"/>
                </a:cxn>
                <a:cxn ang="0">
                  <a:pos x="T6" y="T7"/>
                </a:cxn>
              </a:cxnLst>
              <a:rect l="0" t="0" r="r" b="b"/>
              <a:pathLst>
                <a:path w="1613" h="134">
                  <a:moveTo>
                    <a:pt x="1613" y="49"/>
                  </a:moveTo>
                  <a:lnTo>
                    <a:pt x="0" y="134"/>
                  </a:lnTo>
                  <a:lnTo>
                    <a:pt x="471" y="0"/>
                  </a:lnTo>
                  <a:lnTo>
                    <a:pt x="1613" y="49"/>
                  </a:lnTo>
                  <a:close/>
                </a:path>
              </a:pathLst>
            </a:custGeom>
            <a:solidFill>
              <a:srgbClr val="6EC7D6">
                <a:alpha val="7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cs typeface="+mn-ea"/>
                <a:sym typeface="+mn-lt"/>
              </a:endParaRPr>
            </a:p>
          </p:txBody>
        </p:sp>
      </p:grpSp>
      <p:sp>
        <p:nvSpPr>
          <p:cNvPr id="143" name="TextBox 15"/>
          <p:cNvSpPr txBox="1">
            <a:spLocks noChangeArrowheads="1"/>
          </p:cNvSpPr>
          <p:nvPr/>
        </p:nvSpPr>
        <p:spPr bwMode="auto">
          <a:xfrm>
            <a:off x="7462396" y="1496907"/>
            <a:ext cx="409264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b="1" dirty="0">
                <a:solidFill>
                  <a:srgbClr val="4BD7FF"/>
                </a:solidFill>
                <a:cs typeface="+mn-ea"/>
              </a:rPr>
              <a:t>1.</a:t>
            </a:r>
            <a:r>
              <a:rPr lang="zh-CN" altLang="en-US" sz="1200" b="1" dirty="0">
                <a:solidFill>
                  <a:srgbClr val="4BD7FF"/>
                </a:solidFill>
                <a:cs typeface="+mn-ea"/>
              </a:rPr>
              <a:t>企业进行贷款申请前必须实名注册账号并绑定</a:t>
            </a:r>
            <a:r>
              <a:rPr lang="zh-CN" altLang="en-US" sz="1200" b="1" dirty="0">
                <a:solidFill>
                  <a:srgbClr val="4BD7FF"/>
                </a:solidFill>
                <a:cs typeface="+mn-ea"/>
              </a:rPr>
              <a:t>企业，</a:t>
            </a:r>
            <a:endParaRPr lang="en-US" altLang="zh-CN" sz="1200" b="1" dirty="0">
              <a:solidFill>
                <a:srgbClr val="4BD7FF"/>
              </a:solidFill>
              <a:cs typeface="+mn-ea"/>
            </a:endParaRPr>
          </a:p>
          <a:p>
            <a:r>
              <a:rPr lang="en-US" altLang="zh-CN" sz="1200" b="1" dirty="0">
                <a:solidFill>
                  <a:srgbClr val="4BD7FF"/>
                </a:solidFill>
                <a:cs typeface="+mn-ea"/>
              </a:rPr>
              <a:t>2.</a:t>
            </a:r>
            <a:r>
              <a:rPr lang="zh-CN" altLang="en-US" sz="1200" b="1" dirty="0">
                <a:solidFill>
                  <a:srgbClr val="4BD7FF"/>
                </a:solidFill>
                <a:cs typeface="+mn-ea"/>
              </a:rPr>
              <a:t>企业进行融资需求发布前</a:t>
            </a:r>
            <a:r>
              <a:rPr lang="zh-CN" altLang="en-US" sz="1200" b="1" dirty="0">
                <a:solidFill>
                  <a:srgbClr val="4BD7FF"/>
                </a:solidFill>
                <a:cs typeface="+mn-ea"/>
                <a:sym typeface="+mn-ea"/>
              </a:rPr>
              <a:t>必须实名注册账号并绑定企业</a:t>
            </a:r>
            <a:r>
              <a:rPr lang="zh-CN" altLang="en-US" sz="1200" b="1" dirty="0">
                <a:solidFill>
                  <a:srgbClr val="4BD7FF"/>
                </a:solidFill>
                <a:cs typeface="+mn-ea"/>
              </a:rPr>
              <a:t>；</a:t>
            </a:r>
            <a:endParaRPr lang="en-US" altLang="zh-CN" sz="1200" b="1" dirty="0">
              <a:solidFill>
                <a:srgbClr val="4BD7FF"/>
              </a:solidFill>
              <a:cs typeface="+mn-ea"/>
            </a:endParaRPr>
          </a:p>
        </p:txBody>
      </p:sp>
      <p:sp>
        <p:nvSpPr>
          <p:cNvPr id="144" name="矩形 23"/>
          <p:cNvSpPr>
            <a:spLocks noChangeArrowheads="1"/>
          </p:cNvSpPr>
          <p:nvPr/>
        </p:nvSpPr>
        <p:spPr bwMode="auto">
          <a:xfrm>
            <a:off x="7475697" y="1082388"/>
            <a:ext cx="2529725"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zh-CN" altLang="en-US" sz="1600" b="1" dirty="0">
                <a:solidFill>
                  <a:srgbClr val="4BD7FF"/>
                </a:solidFill>
                <a:cs typeface="+mn-ea"/>
              </a:rPr>
              <a:t>绑定</a:t>
            </a:r>
            <a:r>
              <a:rPr lang="zh-CN" altLang="en-US" sz="1600" b="1" dirty="0">
                <a:solidFill>
                  <a:srgbClr val="4BD7FF"/>
                </a:solidFill>
                <a:cs typeface="+mn-ea"/>
              </a:rPr>
              <a:t>企业</a:t>
            </a:r>
            <a:endParaRPr lang="zh-CN" altLang="en-US" sz="1600" b="1" dirty="0">
              <a:solidFill>
                <a:srgbClr val="4BD7FF"/>
              </a:solidFill>
              <a:cs typeface="+mn-ea"/>
            </a:endParaRPr>
          </a:p>
        </p:txBody>
      </p:sp>
      <p:sp>
        <p:nvSpPr>
          <p:cNvPr id="146" name="矩形 25"/>
          <p:cNvSpPr>
            <a:spLocks noChangeArrowheads="1"/>
          </p:cNvSpPr>
          <p:nvPr/>
        </p:nvSpPr>
        <p:spPr bwMode="auto">
          <a:xfrm>
            <a:off x="7462657" y="2782861"/>
            <a:ext cx="2405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0"/>
            <a:r>
              <a:rPr lang="zh-CN" altLang="en-US" sz="1600" b="1" dirty="0">
                <a:solidFill>
                  <a:srgbClr val="4BD7FF"/>
                </a:solidFill>
                <a:cs typeface="+mn-ea"/>
              </a:rPr>
              <a:t>申请限制</a:t>
            </a:r>
            <a:endParaRPr lang="zh-CN" altLang="zh-CN" sz="1600" b="1" dirty="0">
              <a:solidFill>
                <a:srgbClr val="4BD7FF"/>
              </a:solidFill>
              <a:cs typeface="+mn-ea"/>
            </a:endParaRPr>
          </a:p>
        </p:txBody>
      </p:sp>
      <p:sp>
        <p:nvSpPr>
          <p:cNvPr id="147" name="TextBox 15"/>
          <p:cNvSpPr txBox="1">
            <a:spLocks noChangeArrowheads="1"/>
          </p:cNvSpPr>
          <p:nvPr/>
        </p:nvSpPr>
        <p:spPr bwMode="auto">
          <a:xfrm>
            <a:off x="7475631" y="5164318"/>
            <a:ext cx="37173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1200">
                <a:solidFill>
                  <a:srgbClr val="4BD7FF"/>
                </a:solidFill>
                <a:latin typeface="+mn-ea"/>
                <a:cs typeface="+mn-ea"/>
              </a:defRPr>
            </a:lvl1pPr>
          </a:lstStyle>
          <a:p>
            <a:pPr marL="228600" indent="-228600">
              <a:buAutoNum type="arabicPeriod"/>
            </a:pPr>
            <a:r>
              <a:rPr lang="zh-CN" altLang="en-US" b="1" dirty="0">
                <a:latin typeface="+mn-lt"/>
              </a:rPr>
              <a:t>平台会实时审核推送金融机构融资信息；</a:t>
            </a:r>
            <a:endParaRPr lang="en-US" altLang="zh-CN" b="1" dirty="0">
              <a:latin typeface="+mn-lt"/>
            </a:endParaRPr>
          </a:p>
          <a:p>
            <a:pPr marL="228600" indent="-228600">
              <a:buAutoNum type="arabicPeriod"/>
            </a:pPr>
            <a:r>
              <a:rPr lang="zh-CN" altLang="en-US" b="1" dirty="0">
                <a:latin typeface="+mn-lt"/>
              </a:rPr>
              <a:t>企业在工作台我的贷款可以查看当前申请进度；</a:t>
            </a:r>
            <a:endParaRPr lang="en-US" altLang="zh-CN" b="1" dirty="0">
              <a:latin typeface="+mn-lt"/>
            </a:endParaRPr>
          </a:p>
          <a:p>
            <a:pPr marL="228600" indent="-228600">
              <a:buAutoNum type="arabicPeriod"/>
            </a:pPr>
            <a:r>
              <a:rPr lang="zh-CN" altLang="en-US" b="1" dirty="0">
                <a:latin typeface="+mn-lt"/>
              </a:rPr>
              <a:t>企业需要保持联系人手机畅通，随时接听金融机构尽调电话；</a:t>
            </a:r>
            <a:endParaRPr lang="en-US" altLang="zh-CN" b="1" dirty="0">
              <a:latin typeface="+mn-lt"/>
            </a:endParaRPr>
          </a:p>
          <a:p>
            <a:pPr marL="228600" indent="-228600">
              <a:buAutoNum type="arabicPeriod"/>
            </a:pPr>
            <a:r>
              <a:rPr lang="zh-CN" altLang="en-US" b="1" dirty="0">
                <a:latin typeface="+mn-lt"/>
              </a:rPr>
              <a:t>企业可以在线反馈融资问题；</a:t>
            </a:r>
            <a:endParaRPr lang="en-US" altLang="zh-CN" b="1" dirty="0">
              <a:latin typeface="+mn-lt"/>
            </a:endParaRPr>
          </a:p>
          <a:p>
            <a:endParaRPr lang="en-US" altLang="zh-CN" b="1" dirty="0">
              <a:latin typeface="+mn-lt"/>
            </a:endParaRPr>
          </a:p>
        </p:txBody>
      </p:sp>
      <p:sp>
        <p:nvSpPr>
          <p:cNvPr id="148" name="矩形 28"/>
          <p:cNvSpPr>
            <a:spLocks noChangeArrowheads="1"/>
          </p:cNvSpPr>
          <p:nvPr/>
        </p:nvSpPr>
        <p:spPr bwMode="auto">
          <a:xfrm>
            <a:off x="7428270" y="4854399"/>
            <a:ext cx="20987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lvl="0"/>
            <a:r>
              <a:rPr lang="zh-CN" altLang="en-US" sz="1600" b="1" dirty="0">
                <a:solidFill>
                  <a:srgbClr val="4BD7FF"/>
                </a:solidFill>
                <a:cs typeface="+mn-ea"/>
              </a:rPr>
              <a:t>贷款进度</a:t>
            </a:r>
            <a:endParaRPr lang="zh-CN" altLang="zh-CN" sz="1600" b="1" dirty="0">
              <a:solidFill>
                <a:srgbClr val="4BD7FF"/>
              </a:solidFill>
              <a:cs typeface="+mn-ea"/>
            </a:endParaRPr>
          </a:p>
        </p:txBody>
      </p:sp>
      <p:grpSp>
        <p:nvGrpSpPr>
          <p:cNvPr id="149" name="组合 148"/>
          <p:cNvGrpSpPr/>
          <p:nvPr/>
        </p:nvGrpSpPr>
        <p:grpSpPr>
          <a:xfrm>
            <a:off x="382276" y="202078"/>
            <a:ext cx="4291324" cy="368300"/>
            <a:chOff x="382276" y="202078"/>
            <a:chExt cx="4291324" cy="368300"/>
          </a:xfrm>
        </p:grpSpPr>
        <p:grpSp>
          <p:nvGrpSpPr>
            <p:cNvPr id="150" name="组合 149"/>
            <p:cNvGrpSpPr/>
            <p:nvPr/>
          </p:nvGrpSpPr>
          <p:grpSpPr>
            <a:xfrm>
              <a:off x="382276" y="269854"/>
              <a:ext cx="604607" cy="274860"/>
              <a:chOff x="775976" y="295254"/>
              <a:chExt cx="604607" cy="274860"/>
            </a:xfrm>
          </p:grpSpPr>
          <p:grpSp>
            <p:nvGrpSpPr>
              <p:cNvPr id="152" name="组合 151"/>
              <p:cNvGrpSpPr/>
              <p:nvPr/>
            </p:nvGrpSpPr>
            <p:grpSpPr>
              <a:xfrm rot="2788198">
                <a:off x="784307" y="286923"/>
                <a:ext cx="266582" cy="283243"/>
                <a:chOff x="4389120" y="2293620"/>
                <a:chExt cx="609600" cy="647700"/>
              </a:xfrm>
            </p:grpSpPr>
            <p:cxnSp>
              <p:nvCxnSpPr>
                <p:cNvPr id="159" name="直接连接符 15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rot="2788198">
                <a:off x="938001" y="286923"/>
                <a:ext cx="266582" cy="283243"/>
                <a:chOff x="4389120" y="2293620"/>
                <a:chExt cx="609600" cy="647700"/>
              </a:xfrm>
            </p:grpSpPr>
            <p:cxnSp>
              <p:nvCxnSpPr>
                <p:cNvPr id="157" name="直接连接符 156"/>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154" name="组合 153"/>
              <p:cNvGrpSpPr/>
              <p:nvPr/>
            </p:nvGrpSpPr>
            <p:grpSpPr>
              <a:xfrm rot="2788198">
                <a:off x="1105671" y="295201"/>
                <a:ext cx="266582" cy="283243"/>
                <a:chOff x="4389120" y="2293620"/>
                <a:chExt cx="609600" cy="647700"/>
              </a:xfrm>
            </p:grpSpPr>
            <p:cxnSp>
              <p:nvCxnSpPr>
                <p:cNvPr id="155" name="直接连接符 15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151" name="文本框 150"/>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融资申请规则</a:t>
              </a:r>
              <a:endParaRPr lang="zh-CN" altLang="en-US" b="1" dirty="0">
                <a:solidFill>
                  <a:srgbClr val="4BD7FF"/>
                </a:solidFill>
                <a:cs typeface="+mn-ea"/>
                <a:sym typeface="+mn-lt"/>
              </a:endParaRPr>
            </a:p>
          </p:txBody>
        </p:sp>
      </p:grpSp>
      <p:sp>
        <p:nvSpPr>
          <p:cNvPr id="161" name="TextBox 15"/>
          <p:cNvSpPr txBox="1">
            <a:spLocks noChangeArrowheads="1"/>
          </p:cNvSpPr>
          <p:nvPr/>
        </p:nvSpPr>
        <p:spPr bwMode="auto">
          <a:xfrm>
            <a:off x="7475631" y="3121971"/>
            <a:ext cx="4092641"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b="1" dirty="0">
                <a:solidFill>
                  <a:srgbClr val="4BD7FF"/>
                </a:solidFill>
                <a:cs typeface="+mn-ea"/>
              </a:rPr>
              <a:t>1.</a:t>
            </a:r>
            <a:r>
              <a:rPr lang="zh-CN" altLang="en-US" sz="1200" b="1" dirty="0">
                <a:solidFill>
                  <a:srgbClr val="4BD7FF"/>
                </a:solidFill>
                <a:cs typeface="+mn-ea"/>
              </a:rPr>
              <a:t>平台会依据企业办公所在地进行匹配对应地区能受理的金融产品；</a:t>
            </a:r>
            <a:endParaRPr lang="en-US" altLang="zh-CN" sz="1200" b="1" dirty="0">
              <a:solidFill>
                <a:srgbClr val="4BD7FF"/>
              </a:solidFill>
              <a:cs typeface="+mn-ea"/>
            </a:endParaRPr>
          </a:p>
          <a:p>
            <a:r>
              <a:rPr lang="en-US" altLang="zh-CN" sz="1200" b="1" dirty="0">
                <a:solidFill>
                  <a:srgbClr val="4BD7FF"/>
                </a:solidFill>
                <a:cs typeface="+mn-ea"/>
              </a:rPr>
              <a:t>2.</a:t>
            </a:r>
            <a:r>
              <a:rPr lang="zh-CN" altLang="en-US" sz="1200" b="1" dirty="0">
                <a:solidFill>
                  <a:srgbClr val="4BD7FF"/>
                </a:solidFill>
                <a:cs typeface="+mn-ea"/>
              </a:rPr>
              <a:t>部分产品申请需要企业完善基础资料，依据提示进行操作；</a:t>
            </a:r>
            <a:endParaRPr lang="en-US" altLang="zh-CN" sz="1200" b="1" dirty="0">
              <a:solidFill>
                <a:srgbClr val="4BD7FF"/>
              </a:solidFill>
              <a:cs typeface="+mn-ea"/>
            </a:endParaRPr>
          </a:p>
          <a:p>
            <a:endParaRPr lang="en-US" altLang="zh-CN" sz="1200" b="1" dirty="0">
              <a:solidFill>
                <a:srgbClr val="4BD7FF"/>
              </a:solidFill>
              <a:cs typeface="+mn-ea"/>
            </a:endParaRPr>
          </a:p>
        </p:txBody>
      </p:sp>
    </p:spTree>
  </p:cSld>
  <p:clrMapOvr>
    <a:masterClrMapping/>
  </p:clrMapOvr>
  <p:transition spd="med">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42" presetClass="path" presetSubtype="0" accel="50000" decel="50000" fill="hold" grpId="1" nodeType="withEffect">
                                      <p:stCondLst>
                                        <p:cond delay="2000"/>
                                      </p:stCondLst>
                                      <p:childTnLst>
                                        <p:animMotion origin="layout" path="M 0.10494 -0.00324 L 3.54167E-6 2.59259E-6 " pathEditMode="relative" rAng="0" ptsTypes="AA">
                                          <p:cBhvr>
                                            <p:cTn id="11" dur="2000" fill="hold"/>
                                            <p:tgtEl>
                                              <p:spTgt spid="29"/>
                                            </p:tgtEl>
                                            <p:attrNameLst>
                                              <p:attrName>ppt_x</p:attrName>
                                              <p:attrName>ppt_y</p:attrName>
                                            </p:attrNameLst>
                                          </p:cBhvr>
                                          <p:rCtr x="-5247" y="162"/>
                                        </p:animMotion>
                                      </p:childTnLst>
                                    </p:cTn>
                                  </p:par>
                                  <p:par>
                                    <p:cTn id="12" presetID="53" presetClass="entr" presetSubtype="16" fill="hold" grpId="0" nodeType="withEffect">
                                      <p:stCondLst>
                                        <p:cond delay="20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42" presetClass="path" presetSubtype="0" accel="50000" decel="50000" fill="hold" grpId="1" nodeType="withEffect">
                                      <p:stCondLst>
                                        <p:cond delay="2000"/>
                                      </p:stCondLst>
                                      <p:childTnLst>
                                        <p:animMotion origin="layout" path="M 0.10494 -0.00324 L 3.33333E-6 7.40741E-7 " pathEditMode="relative" rAng="0" ptsTypes="AA">
                                          <p:cBhvr>
                                            <p:cTn id="18" dur="2000" fill="hold"/>
                                            <p:tgtEl>
                                              <p:spTgt spid="30"/>
                                            </p:tgtEl>
                                            <p:attrNameLst>
                                              <p:attrName>ppt_x</p:attrName>
                                              <p:attrName>ppt_y</p:attrName>
                                            </p:attrNameLst>
                                          </p:cBhvr>
                                          <p:rCtr x="-5247" y="162"/>
                                        </p:animMotion>
                                      </p:childTnLst>
                                    </p:cTn>
                                  </p:par>
                                  <p:par>
                                    <p:cTn id="19" presetID="53" presetClass="entr" presetSubtype="16" fill="hold" grpId="0" nodeType="withEffect">
                                      <p:stCondLst>
                                        <p:cond delay="20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42" presetClass="path" presetSubtype="0" accel="50000" decel="50000" fill="hold" grpId="1" nodeType="withEffect">
                                      <p:stCondLst>
                                        <p:cond delay="2000"/>
                                      </p:stCondLst>
                                      <p:childTnLst>
                                        <p:animMotion origin="layout" path="M 0.10494 -0.00325 L 3.75E-6 4.44444E-6 " pathEditMode="relative" rAng="0" ptsTypes="AA">
                                          <p:cBhvr>
                                            <p:cTn id="25" dur="2000" fill="hold"/>
                                            <p:tgtEl>
                                              <p:spTgt spid="33"/>
                                            </p:tgtEl>
                                            <p:attrNameLst>
                                              <p:attrName>ppt_x</p:attrName>
                                              <p:attrName>ppt_y</p:attrName>
                                            </p:attrNameLst>
                                          </p:cBhvr>
                                          <p:rCtr x="-5247" y="162"/>
                                        </p:animMotion>
                                      </p:childTnLst>
                                    </p:cTn>
                                  </p:par>
                                  <p:par>
                                    <p:cTn id="26" presetID="53" presetClass="entr" presetSubtype="16" fill="hold" grpId="0" nodeType="withEffect">
                                      <p:stCondLst>
                                        <p:cond delay="3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350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2" presetClass="entr" presetSubtype="8" fill="hold" grpId="0" nodeType="withEffect">
                                      <p:stCondLst>
                                        <p:cond delay="125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25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12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5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25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125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125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25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25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25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0-#ppt_w/2"/>
                                              </p:val>
                                            </p:tav>
                                            <p:tav tm="100000">
                                              <p:val>
                                                <p:strVal val="#ppt_x"/>
                                              </p:val>
                                            </p:tav>
                                          </p:tavLst>
                                        </p:anim>
                                        <p:anim calcmode="lin" valueType="num">
                                          <p:cBhvr additive="base">
                                            <p:cTn id="84" dur="500" fill="hold"/>
                                            <p:tgtEl>
                                              <p:spTgt spid="1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25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125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0-#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25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0-#ppt_w/2"/>
                                              </p:val>
                                            </p:tav>
                                            <p:tav tm="100000">
                                              <p:val>
                                                <p:strVal val="#ppt_x"/>
                                              </p:val>
                                            </p:tav>
                                          </p:tavLst>
                                        </p:anim>
                                        <p:anim calcmode="lin" valueType="num">
                                          <p:cBhvr additive="base">
                                            <p:cTn id="96" dur="500" fill="hold"/>
                                            <p:tgtEl>
                                              <p:spTgt spid="17"/>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25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0-#ppt_w/2"/>
                                              </p:val>
                                            </p:tav>
                                            <p:tav tm="100000">
                                              <p:val>
                                                <p:strVal val="#ppt_x"/>
                                              </p:val>
                                            </p:tav>
                                          </p:tavLst>
                                        </p:anim>
                                        <p:anim calcmode="lin" valueType="num">
                                          <p:cBhvr additive="base">
                                            <p:cTn id="100" dur="500" fill="hold"/>
                                            <p:tgtEl>
                                              <p:spTgt spid="18"/>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125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125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0-#ppt_w/2"/>
                                              </p:val>
                                            </p:tav>
                                            <p:tav tm="100000">
                                              <p:val>
                                                <p:strVal val="#ppt_x"/>
                                              </p:val>
                                            </p:tav>
                                          </p:tavLst>
                                        </p:anim>
                                        <p:anim calcmode="lin" valueType="num">
                                          <p:cBhvr additive="base">
                                            <p:cTn id="108" dur="500" fill="hold"/>
                                            <p:tgtEl>
                                              <p:spTgt spid="20"/>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0-#ppt_w/2"/>
                                              </p:val>
                                            </p:tav>
                                            <p:tav tm="100000">
                                              <p:val>
                                                <p:strVal val="#ppt_x"/>
                                              </p:val>
                                            </p:tav>
                                          </p:tavLst>
                                        </p:anim>
                                        <p:anim calcmode="lin" valueType="num">
                                          <p:cBhvr additive="base">
                                            <p:cTn id="112" dur="500" fill="hold"/>
                                            <p:tgtEl>
                                              <p:spTgt spid="21"/>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125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125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0-#ppt_w/2"/>
                                              </p:val>
                                            </p:tav>
                                            <p:tav tm="100000">
                                              <p:val>
                                                <p:strVal val="#ppt_x"/>
                                              </p:val>
                                            </p:tav>
                                          </p:tavLst>
                                        </p:anim>
                                        <p:anim calcmode="lin" valueType="num">
                                          <p:cBhvr additive="base">
                                            <p:cTn id="120" dur="500" fill="hold"/>
                                            <p:tgtEl>
                                              <p:spTgt spid="23"/>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1250"/>
                                      </p:stCondLst>
                                      <p:childTnLst>
                                        <p:set>
                                          <p:cBhvr>
                                            <p:cTn id="122" dur="1" fill="hold">
                                              <p:stCondLst>
                                                <p:cond delay="0"/>
                                              </p:stCondLst>
                                            </p:cTn>
                                            <p:tgtEl>
                                              <p:spTgt spid="24"/>
                                            </p:tgtEl>
                                            <p:attrNameLst>
                                              <p:attrName>style.visibility</p:attrName>
                                            </p:attrNameLst>
                                          </p:cBhvr>
                                          <p:to>
                                            <p:strVal val="visible"/>
                                          </p:to>
                                        </p:set>
                                        <p:anim calcmode="lin" valueType="num">
                                          <p:cBhvr additive="base">
                                            <p:cTn id="123" dur="500" fill="hold"/>
                                            <p:tgtEl>
                                              <p:spTgt spid="24"/>
                                            </p:tgtEl>
                                            <p:attrNameLst>
                                              <p:attrName>ppt_x</p:attrName>
                                            </p:attrNameLst>
                                          </p:cBhvr>
                                          <p:tavLst>
                                            <p:tav tm="0">
                                              <p:val>
                                                <p:strVal val="0-#ppt_w/2"/>
                                              </p:val>
                                            </p:tav>
                                            <p:tav tm="100000">
                                              <p:val>
                                                <p:strVal val="#ppt_x"/>
                                              </p:val>
                                            </p:tav>
                                          </p:tavLst>
                                        </p:anim>
                                        <p:anim calcmode="lin" valueType="num">
                                          <p:cBhvr additive="base">
                                            <p:cTn id="124" dur="500" fill="hold"/>
                                            <p:tgtEl>
                                              <p:spTgt spid="24"/>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125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0-#ppt_w/2"/>
                                              </p:val>
                                            </p:tav>
                                            <p:tav tm="100000">
                                              <p:val>
                                                <p:strVal val="#ppt_x"/>
                                              </p:val>
                                            </p:tav>
                                          </p:tavLst>
                                        </p:anim>
                                        <p:anim calcmode="lin" valueType="num">
                                          <p:cBhvr additive="base">
                                            <p:cTn id="128" dur="500" fill="hold"/>
                                            <p:tgtEl>
                                              <p:spTgt spid="25"/>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1250"/>
                                      </p:stCondLst>
                                      <p:childTnLst>
                                        <p:set>
                                          <p:cBhvr>
                                            <p:cTn id="130" dur="1" fill="hold">
                                              <p:stCondLst>
                                                <p:cond delay="0"/>
                                              </p:stCondLst>
                                            </p:cTn>
                                            <p:tgtEl>
                                              <p:spTgt spid="26"/>
                                            </p:tgtEl>
                                            <p:attrNameLst>
                                              <p:attrName>style.visibility</p:attrName>
                                            </p:attrNameLst>
                                          </p:cBhvr>
                                          <p:to>
                                            <p:strVal val="visible"/>
                                          </p:to>
                                        </p:set>
                                        <p:anim calcmode="lin" valueType="num">
                                          <p:cBhvr additive="base">
                                            <p:cTn id="131" dur="500" fill="hold"/>
                                            <p:tgtEl>
                                              <p:spTgt spid="26"/>
                                            </p:tgtEl>
                                            <p:attrNameLst>
                                              <p:attrName>ppt_x</p:attrName>
                                            </p:attrNameLst>
                                          </p:cBhvr>
                                          <p:tavLst>
                                            <p:tav tm="0">
                                              <p:val>
                                                <p:strVal val="0-#ppt_w/2"/>
                                              </p:val>
                                            </p:tav>
                                            <p:tav tm="100000">
                                              <p:val>
                                                <p:strVal val="#ppt_x"/>
                                              </p:val>
                                            </p:tav>
                                          </p:tavLst>
                                        </p:anim>
                                        <p:anim calcmode="lin" valueType="num">
                                          <p:cBhvr additive="base">
                                            <p:cTn id="132" dur="500" fill="hold"/>
                                            <p:tgtEl>
                                              <p:spTgt spid="26"/>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125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0-#ppt_w/2"/>
                                              </p:val>
                                            </p:tav>
                                            <p:tav tm="100000">
                                              <p:val>
                                                <p:strVal val="#ppt_x"/>
                                              </p:val>
                                            </p:tav>
                                          </p:tavLst>
                                        </p:anim>
                                        <p:anim calcmode="lin" valueType="num">
                                          <p:cBhvr additive="base">
                                            <p:cTn id="136" dur="500" fill="hold"/>
                                            <p:tgtEl>
                                              <p:spTgt spid="27"/>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125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0-#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par>
                                    <p:cTn id="141" presetID="10" presetClass="entr" presetSubtype="0" fill="hold" nodeType="withEffect">
                                      <p:stCondLst>
                                        <p:cond delay="100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par>
                                    <p:cTn id="144" presetID="42" presetClass="path" presetSubtype="0" accel="50000" decel="50000" fill="hold" nodeType="withEffect">
                                      <p:stCondLst>
                                        <p:cond delay="1000"/>
                                      </p:stCondLst>
                                      <p:childTnLst>
                                        <p:animMotion origin="layout" path="M -0.23399 -0.00162 L 2.70833E-6 4.44444E-6 " pathEditMode="relative" rAng="0" ptsTypes="AA">
                                          <p:cBhvr>
                                            <p:cTn id="145" dur="1000" fill="hold"/>
                                            <p:tgtEl>
                                              <p:spTgt spid="35"/>
                                            </p:tgtEl>
                                            <p:attrNameLst>
                                              <p:attrName>ppt_x</p:attrName>
                                              <p:attrName>ppt_y</p:attrName>
                                            </p:attrNameLst>
                                          </p:cBhvr>
                                          <p:rCtr x="11693" y="69"/>
                                        </p:animMotion>
                                      </p:childTnLst>
                                    </p:cTn>
                                  </p:par>
                                  <p:par>
                                    <p:cTn id="146" presetID="26" presetClass="emph" presetSubtype="0" fill="hold" nodeType="withEffect">
                                      <p:stCondLst>
                                        <p:cond delay="1500"/>
                                      </p:stCondLst>
                                      <p:childTnLst>
                                        <p:animEffect transition="out" filter="fade">
                                          <p:cBhvr>
                                            <p:cTn id="147" dur="500" tmFilter="0, 0; .2, .5; .8, .5; 1, 0"/>
                                            <p:tgtEl>
                                              <p:spTgt spid="35"/>
                                            </p:tgtEl>
                                          </p:cBhvr>
                                        </p:animEffect>
                                        <p:animScale>
                                          <p:cBhvr>
                                            <p:cTn id="148" dur="250" autoRev="1" fill="hold"/>
                                            <p:tgtEl>
                                              <p:spTgt spid="35"/>
                                            </p:tgtEl>
                                          </p:cBhvr>
                                          <p:by x="105000" y="105000"/>
                                        </p:animScale>
                                      </p:childTnLst>
                                    </p:cTn>
                                  </p:par>
                                </p:childTnLst>
                              </p:cTn>
                            </p:par>
                            <p:par>
                              <p:cTn id="149" fill="hold">
                                <p:stCondLst>
                                  <p:cond delay="2500"/>
                                </p:stCondLst>
                                <p:childTnLst>
                                  <p:par>
                                    <p:cTn id="150" presetID="14" presetClass="entr" presetSubtype="10" fill="hold" grpId="0" nodeType="after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randombar(horizontal)">
                                          <p:cBhvr>
                                            <p:cTn id="152" dur="500"/>
                                            <p:tgtEl>
                                              <p:spTgt spid="144"/>
                                            </p:tgtEl>
                                          </p:cBhvr>
                                        </p:animEffect>
                                      </p:childTnLst>
                                    </p:cTn>
                                  </p:par>
                                </p:childTnLst>
                              </p:cTn>
                            </p:par>
                            <p:par>
                              <p:cTn id="153" fill="hold">
                                <p:stCondLst>
                                  <p:cond delay="3000"/>
                                </p:stCondLst>
                                <p:childTnLst>
                                  <p:par>
                                    <p:cTn id="154" presetID="14" presetClass="entr" presetSubtype="10" fill="hold" grpId="0" nodeType="afterEffect">
                                      <p:stCondLst>
                                        <p:cond delay="0"/>
                                      </p:stCondLst>
                                      <p:childTnLst>
                                        <p:set>
                                          <p:cBhvr>
                                            <p:cTn id="155" dur="1" fill="hold">
                                              <p:stCondLst>
                                                <p:cond delay="0"/>
                                              </p:stCondLst>
                                            </p:cTn>
                                            <p:tgtEl>
                                              <p:spTgt spid="146"/>
                                            </p:tgtEl>
                                            <p:attrNameLst>
                                              <p:attrName>style.visibility</p:attrName>
                                            </p:attrNameLst>
                                          </p:cBhvr>
                                          <p:to>
                                            <p:strVal val="visible"/>
                                          </p:to>
                                        </p:set>
                                        <p:animEffect transition="in" filter="randombar(horizontal)">
                                          <p:cBhvr>
                                            <p:cTn id="156" dur="500"/>
                                            <p:tgtEl>
                                              <p:spTgt spid="146"/>
                                            </p:tgtEl>
                                          </p:cBhvr>
                                        </p:animEffect>
                                      </p:childTnLst>
                                    </p:cTn>
                                  </p:par>
                                </p:childTnLst>
                              </p:cTn>
                            </p:par>
                            <p:par>
                              <p:cTn id="157" fill="hold">
                                <p:stCondLst>
                                  <p:cond delay="3500"/>
                                </p:stCondLst>
                                <p:childTnLst>
                                  <p:par>
                                    <p:cTn id="158" presetID="14" presetClass="entr" presetSubtype="10" fill="hold" grpId="0" nodeType="afterEffect">
                                      <p:stCondLst>
                                        <p:cond delay="0"/>
                                      </p:stCondLst>
                                      <p:childTnLst>
                                        <p:set>
                                          <p:cBhvr>
                                            <p:cTn id="159" dur="1" fill="hold">
                                              <p:stCondLst>
                                                <p:cond delay="0"/>
                                              </p:stCondLst>
                                            </p:cTn>
                                            <p:tgtEl>
                                              <p:spTgt spid="148"/>
                                            </p:tgtEl>
                                            <p:attrNameLst>
                                              <p:attrName>style.visibility</p:attrName>
                                            </p:attrNameLst>
                                          </p:cBhvr>
                                          <p:to>
                                            <p:strVal val="visible"/>
                                          </p:to>
                                        </p:set>
                                        <p:animEffect transition="in" filter="randombar(horizontal)">
                                          <p:cBhvr>
                                            <p:cTn id="160" dur="500"/>
                                            <p:tgtEl>
                                              <p:spTgt spid="148"/>
                                            </p:tgtEl>
                                          </p:cBhvr>
                                        </p:animEffect>
                                      </p:childTnLst>
                                    </p:cTn>
                                  </p:par>
                                </p:childTnLst>
                              </p:cTn>
                            </p:par>
                            <p:par>
                              <p:cTn id="161" fill="hold">
                                <p:stCondLst>
                                  <p:cond delay="4000"/>
                                </p:stCondLst>
                                <p:childTnLst>
                                  <p:par>
                                    <p:cTn id="162" presetID="2" presetClass="entr" presetSubtype="1" fill="hold" grpId="0" nodeType="afterEffect" p14:presetBounceEnd="67000">
                                      <p:stCondLst>
                                        <p:cond delay="0"/>
                                      </p:stCondLst>
                                      <p:childTnLst>
                                        <p:set>
                                          <p:cBhvr>
                                            <p:cTn id="163" dur="1" fill="hold">
                                              <p:stCondLst>
                                                <p:cond delay="0"/>
                                              </p:stCondLst>
                                            </p:cTn>
                                            <p:tgtEl>
                                              <p:spTgt spid="147"/>
                                            </p:tgtEl>
                                            <p:attrNameLst>
                                              <p:attrName>style.visibility</p:attrName>
                                            </p:attrNameLst>
                                          </p:cBhvr>
                                          <p:to>
                                            <p:strVal val="visible"/>
                                          </p:to>
                                        </p:set>
                                        <p:anim calcmode="lin" valueType="num" p14:bounceEnd="67000">
                                          <p:cBhvr additive="base">
                                            <p:cTn id="164" dur="2000" fill="hold"/>
                                            <p:tgtEl>
                                              <p:spTgt spid="147"/>
                                            </p:tgtEl>
                                            <p:attrNameLst>
                                              <p:attrName>ppt_x</p:attrName>
                                            </p:attrNameLst>
                                          </p:cBhvr>
                                          <p:tavLst>
                                            <p:tav tm="0">
                                              <p:val>
                                                <p:strVal val="#ppt_x"/>
                                              </p:val>
                                            </p:tav>
                                            <p:tav tm="100000">
                                              <p:val>
                                                <p:strVal val="#ppt_x"/>
                                              </p:val>
                                            </p:tav>
                                          </p:tavLst>
                                        </p:anim>
                                        <p:anim calcmode="lin" valueType="num" p14:bounceEnd="67000">
                                          <p:cBhvr additive="base">
                                            <p:cTn id="165" dur="2000" fill="hold"/>
                                            <p:tgtEl>
                                              <p:spTgt spid="147"/>
                                            </p:tgtEl>
                                            <p:attrNameLst>
                                              <p:attrName>ppt_y</p:attrName>
                                            </p:attrNameLst>
                                          </p:cBhvr>
                                          <p:tavLst>
                                            <p:tav tm="0">
                                              <p:val>
                                                <p:strVal val="0-#ppt_h/2"/>
                                              </p:val>
                                            </p:tav>
                                            <p:tav tm="100000">
                                              <p:val>
                                                <p:strVal val="#ppt_y"/>
                                              </p:val>
                                            </p:tav>
                                          </p:tavLst>
                                        </p:anim>
                                      </p:childTnLst>
                                    </p:cTn>
                                  </p:par>
                                  <p:par>
                                    <p:cTn id="166" presetID="2" presetClass="entr" presetSubtype="1" fill="hold" grpId="0" nodeType="withEffect" p14:presetBounceEnd="67000">
                                      <p:stCondLst>
                                        <p:cond delay="0"/>
                                      </p:stCondLst>
                                      <p:childTnLst>
                                        <p:set>
                                          <p:cBhvr>
                                            <p:cTn id="167" dur="1" fill="hold">
                                              <p:stCondLst>
                                                <p:cond delay="0"/>
                                              </p:stCondLst>
                                            </p:cTn>
                                            <p:tgtEl>
                                              <p:spTgt spid="143"/>
                                            </p:tgtEl>
                                            <p:attrNameLst>
                                              <p:attrName>style.visibility</p:attrName>
                                            </p:attrNameLst>
                                          </p:cBhvr>
                                          <p:to>
                                            <p:strVal val="visible"/>
                                          </p:to>
                                        </p:set>
                                        <p:anim calcmode="lin" valueType="num" p14:bounceEnd="67000">
                                          <p:cBhvr additive="base">
                                            <p:cTn id="168" dur="2000" fill="hold"/>
                                            <p:tgtEl>
                                              <p:spTgt spid="143"/>
                                            </p:tgtEl>
                                            <p:attrNameLst>
                                              <p:attrName>ppt_x</p:attrName>
                                            </p:attrNameLst>
                                          </p:cBhvr>
                                          <p:tavLst>
                                            <p:tav tm="0">
                                              <p:val>
                                                <p:strVal val="#ppt_x"/>
                                              </p:val>
                                            </p:tav>
                                            <p:tav tm="100000">
                                              <p:val>
                                                <p:strVal val="#ppt_x"/>
                                              </p:val>
                                            </p:tav>
                                          </p:tavLst>
                                        </p:anim>
                                        <p:anim calcmode="lin" valueType="num" p14:bounceEnd="67000">
                                          <p:cBhvr additive="base">
                                            <p:cTn id="169" dur="2000" fill="hold"/>
                                            <p:tgtEl>
                                              <p:spTgt spid="143"/>
                                            </p:tgtEl>
                                            <p:attrNameLst>
                                              <p:attrName>ppt_y</p:attrName>
                                            </p:attrNameLst>
                                          </p:cBhvr>
                                          <p:tavLst>
                                            <p:tav tm="0">
                                              <p:val>
                                                <p:strVal val="0-#ppt_h/2"/>
                                              </p:val>
                                            </p:tav>
                                            <p:tav tm="100000">
                                              <p:val>
                                                <p:strVal val="#ppt_y"/>
                                              </p:val>
                                            </p:tav>
                                          </p:tavLst>
                                        </p:anim>
                                      </p:childTnLst>
                                    </p:cTn>
                                  </p:par>
                                  <p:par>
                                    <p:cTn id="170" presetID="2" presetClass="entr" presetSubtype="1" fill="hold" grpId="0" nodeType="withEffect" p14:presetBounceEnd="67000">
                                      <p:stCondLst>
                                        <p:cond delay="0"/>
                                      </p:stCondLst>
                                      <p:childTnLst>
                                        <p:set>
                                          <p:cBhvr>
                                            <p:cTn id="171" dur="1" fill="hold">
                                              <p:stCondLst>
                                                <p:cond delay="0"/>
                                              </p:stCondLst>
                                            </p:cTn>
                                            <p:tgtEl>
                                              <p:spTgt spid="161"/>
                                            </p:tgtEl>
                                            <p:attrNameLst>
                                              <p:attrName>style.visibility</p:attrName>
                                            </p:attrNameLst>
                                          </p:cBhvr>
                                          <p:to>
                                            <p:strVal val="visible"/>
                                          </p:to>
                                        </p:set>
                                        <p:anim calcmode="lin" valueType="num" p14:bounceEnd="67000">
                                          <p:cBhvr additive="base">
                                            <p:cTn id="172" dur="2000" fill="hold"/>
                                            <p:tgtEl>
                                              <p:spTgt spid="161"/>
                                            </p:tgtEl>
                                            <p:attrNameLst>
                                              <p:attrName>ppt_x</p:attrName>
                                            </p:attrNameLst>
                                          </p:cBhvr>
                                          <p:tavLst>
                                            <p:tav tm="0">
                                              <p:val>
                                                <p:strVal val="#ppt_x"/>
                                              </p:val>
                                            </p:tav>
                                            <p:tav tm="100000">
                                              <p:val>
                                                <p:strVal val="#ppt_x"/>
                                              </p:val>
                                            </p:tav>
                                          </p:tavLst>
                                        </p:anim>
                                        <p:anim calcmode="lin" valueType="num" p14:bounceEnd="67000">
                                          <p:cBhvr additive="base">
                                            <p:cTn id="173" dur="2000" fill="hold"/>
                                            <p:tgtEl>
                                              <p:spTgt spid="1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29" grpId="1" bldLvl="0" animBg="1"/>
          <p:bldP spid="30" grpId="0" bldLvl="0" animBg="1"/>
          <p:bldP spid="30" grpId="1" bldLvl="0" animBg="1"/>
          <p:bldP spid="31" grpId="0"/>
          <p:bldP spid="32" grpId="0"/>
          <p:bldP spid="33" grpId="0" bldLvl="0" animBg="1"/>
          <p:bldP spid="33" grpId="1" bldLvl="0" animBg="1"/>
          <p:bldP spid="34" grpId="0"/>
          <p:bldP spid="143" grpId="0"/>
          <p:bldP spid="144" grpId="0"/>
          <p:bldP spid="146" grpId="0"/>
          <p:bldP spid="147" grpId="0"/>
          <p:bldP spid="148" grpId="0"/>
          <p:bldP spid="16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42" presetClass="path" presetSubtype="0" accel="50000" decel="50000" fill="hold" grpId="1" nodeType="withEffect">
                                      <p:stCondLst>
                                        <p:cond delay="2000"/>
                                      </p:stCondLst>
                                      <p:childTnLst>
                                        <p:animMotion origin="layout" path="M 0.10494 -0.00324 L 3.54167E-6 2.59259E-6 " pathEditMode="relative" rAng="0" ptsTypes="AA">
                                          <p:cBhvr>
                                            <p:cTn id="11" dur="2000" fill="hold"/>
                                            <p:tgtEl>
                                              <p:spTgt spid="29"/>
                                            </p:tgtEl>
                                            <p:attrNameLst>
                                              <p:attrName>ppt_x</p:attrName>
                                              <p:attrName>ppt_y</p:attrName>
                                            </p:attrNameLst>
                                          </p:cBhvr>
                                          <p:rCtr x="-5247" y="162"/>
                                        </p:animMotion>
                                      </p:childTnLst>
                                    </p:cTn>
                                  </p:par>
                                  <p:par>
                                    <p:cTn id="12" presetID="53" presetClass="entr" presetSubtype="16" fill="hold" grpId="0" nodeType="withEffect">
                                      <p:stCondLst>
                                        <p:cond delay="200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42" presetClass="path" presetSubtype="0" accel="50000" decel="50000" fill="hold" grpId="1" nodeType="withEffect">
                                      <p:stCondLst>
                                        <p:cond delay="2000"/>
                                      </p:stCondLst>
                                      <p:childTnLst>
                                        <p:animMotion origin="layout" path="M 0.10494 -0.00324 L 3.33333E-6 7.40741E-7 " pathEditMode="relative" rAng="0" ptsTypes="AA">
                                          <p:cBhvr>
                                            <p:cTn id="18" dur="2000" fill="hold"/>
                                            <p:tgtEl>
                                              <p:spTgt spid="30"/>
                                            </p:tgtEl>
                                            <p:attrNameLst>
                                              <p:attrName>ppt_x</p:attrName>
                                              <p:attrName>ppt_y</p:attrName>
                                            </p:attrNameLst>
                                          </p:cBhvr>
                                          <p:rCtr x="-5247" y="162"/>
                                        </p:animMotion>
                                      </p:childTnLst>
                                    </p:cTn>
                                  </p:par>
                                  <p:par>
                                    <p:cTn id="19" presetID="53" presetClass="entr" presetSubtype="16" fill="hold" grpId="0" nodeType="withEffect">
                                      <p:stCondLst>
                                        <p:cond delay="20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42" presetClass="path" presetSubtype="0" accel="50000" decel="50000" fill="hold" grpId="1" nodeType="withEffect">
                                      <p:stCondLst>
                                        <p:cond delay="2000"/>
                                      </p:stCondLst>
                                      <p:childTnLst>
                                        <p:animMotion origin="layout" path="M 0.10494 -0.00325 L 3.75E-6 4.44444E-6 " pathEditMode="relative" rAng="0" ptsTypes="AA">
                                          <p:cBhvr>
                                            <p:cTn id="25" dur="2000" fill="hold"/>
                                            <p:tgtEl>
                                              <p:spTgt spid="33"/>
                                            </p:tgtEl>
                                            <p:attrNameLst>
                                              <p:attrName>ppt_x</p:attrName>
                                              <p:attrName>ppt_y</p:attrName>
                                            </p:attrNameLst>
                                          </p:cBhvr>
                                          <p:rCtr x="-5247" y="162"/>
                                        </p:animMotion>
                                      </p:childTnLst>
                                    </p:cTn>
                                  </p:par>
                                  <p:par>
                                    <p:cTn id="26" presetID="53" presetClass="entr" presetSubtype="16" fill="hold" grpId="0" nodeType="withEffect">
                                      <p:stCondLst>
                                        <p:cond delay="350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350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350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2" presetClass="entr" presetSubtype="8" fill="hold" grpId="0" nodeType="withEffect">
                                      <p:stCondLst>
                                        <p:cond delay="125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25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0-#ppt_w/2"/>
                                              </p:val>
                                            </p:tav>
                                            <p:tav tm="100000">
                                              <p:val>
                                                <p:strVal val="#ppt_x"/>
                                              </p:val>
                                            </p:tav>
                                          </p:tavLst>
                                        </p:anim>
                                        <p:anim calcmode="lin" valueType="num">
                                          <p:cBhvr additive="base">
                                            <p:cTn id="48" dur="5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125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0-#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12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25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125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125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125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0-#ppt_w/2"/>
                                              </p:val>
                                            </p:tav>
                                            <p:tav tm="100000">
                                              <p:val>
                                                <p:strVal val="#ppt_x"/>
                                              </p:val>
                                            </p:tav>
                                          </p:tavLst>
                                        </p:anim>
                                        <p:anim calcmode="lin" valueType="num">
                                          <p:cBhvr additive="base">
                                            <p:cTn id="72" dur="500" fill="hold"/>
                                            <p:tgtEl>
                                              <p:spTgt spid="1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25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25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0-#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25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500" fill="hold"/>
                                            <p:tgtEl>
                                              <p:spTgt spid="14"/>
                                            </p:tgtEl>
                                            <p:attrNameLst>
                                              <p:attrName>ppt_x</p:attrName>
                                            </p:attrNameLst>
                                          </p:cBhvr>
                                          <p:tavLst>
                                            <p:tav tm="0">
                                              <p:val>
                                                <p:strVal val="0-#ppt_w/2"/>
                                              </p:val>
                                            </p:tav>
                                            <p:tav tm="100000">
                                              <p:val>
                                                <p:strVal val="#ppt_x"/>
                                              </p:val>
                                            </p:tav>
                                          </p:tavLst>
                                        </p:anim>
                                        <p:anim calcmode="lin" valueType="num">
                                          <p:cBhvr additive="base">
                                            <p:cTn id="84" dur="500" fill="hold"/>
                                            <p:tgtEl>
                                              <p:spTgt spid="1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25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125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0-#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25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0-#ppt_w/2"/>
                                              </p:val>
                                            </p:tav>
                                            <p:tav tm="100000">
                                              <p:val>
                                                <p:strVal val="#ppt_x"/>
                                              </p:val>
                                            </p:tav>
                                          </p:tavLst>
                                        </p:anim>
                                        <p:anim calcmode="lin" valueType="num">
                                          <p:cBhvr additive="base">
                                            <p:cTn id="96" dur="500" fill="hold"/>
                                            <p:tgtEl>
                                              <p:spTgt spid="17"/>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25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0-#ppt_w/2"/>
                                              </p:val>
                                            </p:tav>
                                            <p:tav tm="100000">
                                              <p:val>
                                                <p:strVal val="#ppt_x"/>
                                              </p:val>
                                            </p:tav>
                                          </p:tavLst>
                                        </p:anim>
                                        <p:anim calcmode="lin" valueType="num">
                                          <p:cBhvr additive="base">
                                            <p:cTn id="100" dur="500" fill="hold"/>
                                            <p:tgtEl>
                                              <p:spTgt spid="18"/>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125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0-#ppt_w/2"/>
                                              </p:val>
                                            </p:tav>
                                            <p:tav tm="100000">
                                              <p:val>
                                                <p:strVal val="#ppt_x"/>
                                              </p:val>
                                            </p:tav>
                                          </p:tavLst>
                                        </p:anim>
                                        <p:anim calcmode="lin" valueType="num">
                                          <p:cBhvr additive="base">
                                            <p:cTn id="104" dur="500" fill="hold"/>
                                            <p:tgtEl>
                                              <p:spTgt spid="19"/>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125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0-#ppt_w/2"/>
                                              </p:val>
                                            </p:tav>
                                            <p:tav tm="100000">
                                              <p:val>
                                                <p:strVal val="#ppt_x"/>
                                              </p:val>
                                            </p:tav>
                                          </p:tavLst>
                                        </p:anim>
                                        <p:anim calcmode="lin" valueType="num">
                                          <p:cBhvr additive="base">
                                            <p:cTn id="108" dur="500" fill="hold"/>
                                            <p:tgtEl>
                                              <p:spTgt spid="20"/>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fill="hold"/>
                                            <p:tgtEl>
                                              <p:spTgt spid="21"/>
                                            </p:tgtEl>
                                            <p:attrNameLst>
                                              <p:attrName>ppt_x</p:attrName>
                                            </p:attrNameLst>
                                          </p:cBhvr>
                                          <p:tavLst>
                                            <p:tav tm="0">
                                              <p:val>
                                                <p:strVal val="0-#ppt_w/2"/>
                                              </p:val>
                                            </p:tav>
                                            <p:tav tm="100000">
                                              <p:val>
                                                <p:strVal val="#ppt_x"/>
                                              </p:val>
                                            </p:tav>
                                          </p:tavLst>
                                        </p:anim>
                                        <p:anim calcmode="lin" valueType="num">
                                          <p:cBhvr additive="base">
                                            <p:cTn id="112" dur="500" fill="hold"/>
                                            <p:tgtEl>
                                              <p:spTgt spid="21"/>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125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125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0-#ppt_w/2"/>
                                              </p:val>
                                            </p:tav>
                                            <p:tav tm="100000">
                                              <p:val>
                                                <p:strVal val="#ppt_x"/>
                                              </p:val>
                                            </p:tav>
                                          </p:tavLst>
                                        </p:anim>
                                        <p:anim calcmode="lin" valueType="num">
                                          <p:cBhvr additive="base">
                                            <p:cTn id="120" dur="500" fill="hold"/>
                                            <p:tgtEl>
                                              <p:spTgt spid="23"/>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1250"/>
                                      </p:stCondLst>
                                      <p:childTnLst>
                                        <p:set>
                                          <p:cBhvr>
                                            <p:cTn id="122" dur="1" fill="hold">
                                              <p:stCondLst>
                                                <p:cond delay="0"/>
                                              </p:stCondLst>
                                            </p:cTn>
                                            <p:tgtEl>
                                              <p:spTgt spid="24"/>
                                            </p:tgtEl>
                                            <p:attrNameLst>
                                              <p:attrName>style.visibility</p:attrName>
                                            </p:attrNameLst>
                                          </p:cBhvr>
                                          <p:to>
                                            <p:strVal val="visible"/>
                                          </p:to>
                                        </p:set>
                                        <p:anim calcmode="lin" valueType="num">
                                          <p:cBhvr additive="base">
                                            <p:cTn id="123" dur="500" fill="hold"/>
                                            <p:tgtEl>
                                              <p:spTgt spid="24"/>
                                            </p:tgtEl>
                                            <p:attrNameLst>
                                              <p:attrName>ppt_x</p:attrName>
                                            </p:attrNameLst>
                                          </p:cBhvr>
                                          <p:tavLst>
                                            <p:tav tm="0">
                                              <p:val>
                                                <p:strVal val="0-#ppt_w/2"/>
                                              </p:val>
                                            </p:tav>
                                            <p:tav tm="100000">
                                              <p:val>
                                                <p:strVal val="#ppt_x"/>
                                              </p:val>
                                            </p:tav>
                                          </p:tavLst>
                                        </p:anim>
                                        <p:anim calcmode="lin" valueType="num">
                                          <p:cBhvr additive="base">
                                            <p:cTn id="124" dur="500" fill="hold"/>
                                            <p:tgtEl>
                                              <p:spTgt spid="24"/>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1250"/>
                                      </p:stCondLst>
                                      <p:childTnLst>
                                        <p:set>
                                          <p:cBhvr>
                                            <p:cTn id="126" dur="1" fill="hold">
                                              <p:stCondLst>
                                                <p:cond delay="0"/>
                                              </p:stCondLst>
                                            </p:cTn>
                                            <p:tgtEl>
                                              <p:spTgt spid="25"/>
                                            </p:tgtEl>
                                            <p:attrNameLst>
                                              <p:attrName>style.visibility</p:attrName>
                                            </p:attrNameLst>
                                          </p:cBhvr>
                                          <p:to>
                                            <p:strVal val="visible"/>
                                          </p:to>
                                        </p:set>
                                        <p:anim calcmode="lin" valueType="num">
                                          <p:cBhvr additive="base">
                                            <p:cTn id="127" dur="500" fill="hold"/>
                                            <p:tgtEl>
                                              <p:spTgt spid="25"/>
                                            </p:tgtEl>
                                            <p:attrNameLst>
                                              <p:attrName>ppt_x</p:attrName>
                                            </p:attrNameLst>
                                          </p:cBhvr>
                                          <p:tavLst>
                                            <p:tav tm="0">
                                              <p:val>
                                                <p:strVal val="0-#ppt_w/2"/>
                                              </p:val>
                                            </p:tav>
                                            <p:tav tm="100000">
                                              <p:val>
                                                <p:strVal val="#ppt_x"/>
                                              </p:val>
                                            </p:tav>
                                          </p:tavLst>
                                        </p:anim>
                                        <p:anim calcmode="lin" valueType="num">
                                          <p:cBhvr additive="base">
                                            <p:cTn id="128" dur="500" fill="hold"/>
                                            <p:tgtEl>
                                              <p:spTgt spid="25"/>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1250"/>
                                      </p:stCondLst>
                                      <p:childTnLst>
                                        <p:set>
                                          <p:cBhvr>
                                            <p:cTn id="130" dur="1" fill="hold">
                                              <p:stCondLst>
                                                <p:cond delay="0"/>
                                              </p:stCondLst>
                                            </p:cTn>
                                            <p:tgtEl>
                                              <p:spTgt spid="26"/>
                                            </p:tgtEl>
                                            <p:attrNameLst>
                                              <p:attrName>style.visibility</p:attrName>
                                            </p:attrNameLst>
                                          </p:cBhvr>
                                          <p:to>
                                            <p:strVal val="visible"/>
                                          </p:to>
                                        </p:set>
                                        <p:anim calcmode="lin" valueType="num">
                                          <p:cBhvr additive="base">
                                            <p:cTn id="131" dur="500" fill="hold"/>
                                            <p:tgtEl>
                                              <p:spTgt spid="26"/>
                                            </p:tgtEl>
                                            <p:attrNameLst>
                                              <p:attrName>ppt_x</p:attrName>
                                            </p:attrNameLst>
                                          </p:cBhvr>
                                          <p:tavLst>
                                            <p:tav tm="0">
                                              <p:val>
                                                <p:strVal val="0-#ppt_w/2"/>
                                              </p:val>
                                            </p:tav>
                                            <p:tav tm="100000">
                                              <p:val>
                                                <p:strVal val="#ppt_x"/>
                                              </p:val>
                                            </p:tav>
                                          </p:tavLst>
                                        </p:anim>
                                        <p:anim calcmode="lin" valueType="num">
                                          <p:cBhvr additive="base">
                                            <p:cTn id="132" dur="500" fill="hold"/>
                                            <p:tgtEl>
                                              <p:spTgt spid="26"/>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1250"/>
                                      </p:stCondLst>
                                      <p:childTnLst>
                                        <p:set>
                                          <p:cBhvr>
                                            <p:cTn id="134" dur="1" fill="hold">
                                              <p:stCondLst>
                                                <p:cond delay="0"/>
                                              </p:stCondLst>
                                            </p:cTn>
                                            <p:tgtEl>
                                              <p:spTgt spid="27"/>
                                            </p:tgtEl>
                                            <p:attrNameLst>
                                              <p:attrName>style.visibility</p:attrName>
                                            </p:attrNameLst>
                                          </p:cBhvr>
                                          <p:to>
                                            <p:strVal val="visible"/>
                                          </p:to>
                                        </p:set>
                                        <p:anim calcmode="lin" valueType="num">
                                          <p:cBhvr additive="base">
                                            <p:cTn id="135" dur="500" fill="hold"/>
                                            <p:tgtEl>
                                              <p:spTgt spid="27"/>
                                            </p:tgtEl>
                                            <p:attrNameLst>
                                              <p:attrName>ppt_x</p:attrName>
                                            </p:attrNameLst>
                                          </p:cBhvr>
                                          <p:tavLst>
                                            <p:tav tm="0">
                                              <p:val>
                                                <p:strVal val="0-#ppt_w/2"/>
                                              </p:val>
                                            </p:tav>
                                            <p:tav tm="100000">
                                              <p:val>
                                                <p:strVal val="#ppt_x"/>
                                              </p:val>
                                            </p:tav>
                                          </p:tavLst>
                                        </p:anim>
                                        <p:anim calcmode="lin" valueType="num">
                                          <p:cBhvr additive="base">
                                            <p:cTn id="136" dur="500" fill="hold"/>
                                            <p:tgtEl>
                                              <p:spTgt spid="27"/>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1250"/>
                                      </p:stCondLst>
                                      <p:childTnLst>
                                        <p:set>
                                          <p:cBhvr>
                                            <p:cTn id="138" dur="1" fill="hold">
                                              <p:stCondLst>
                                                <p:cond delay="0"/>
                                              </p:stCondLst>
                                            </p:cTn>
                                            <p:tgtEl>
                                              <p:spTgt spid="28"/>
                                            </p:tgtEl>
                                            <p:attrNameLst>
                                              <p:attrName>style.visibility</p:attrName>
                                            </p:attrNameLst>
                                          </p:cBhvr>
                                          <p:to>
                                            <p:strVal val="visible"/>
                                          </p:to>
                                        </p:set>
                                        <p:anim calcmode="lin" valueType="num">
                                          <p:cBhvr additive="base">
                                            <p:cTn id="139" dur="500" fill="hold"/>
                                            <p:tgtEl>
                                              <p:spTgt spid="28"/>
                                            </p:tgtEl>
                                            <p:attrNameLst>
                                              <p:attrName>ppt_x</p:attrName>
                                            </p:attrNameLst>
                                          </p:cBhvr>
                                          <p:tavLst>
                                            <p:tav tm="0">
                                              <p:val>
                                                <p:strVal val="0-#ppt_w/2"/>
                                              </p:val>
                                            </p:tav>
                                            <p:tav tm="100000">
                                              <p:val>
                                                <p:strVal val="#ppt_x"/>
                                              </p:val>
                                            </p:tav>
                                          </p:tavLst>
                                        </p:anim>
                                        <p:anim calcmode="lin" valueType="num">
                                          <p:cBhvr additive="base">
                                            <p:cTn id="140" dur="500" fill="hold"/>
                                            <p:tgtEl>
                                              <p:spTgt spid="28"/>
                                            </p:tgtEl>
                                            <p:attrNameLst>
                                              <p:attrName>ppt_y</p:attrName>
                                            </p:attrNameLst>
                                          </p:cBhvr>
                                          <p:tavLst>
                                            <p:tav tm="0">
                                              <p:val>
                                                <p:strVal val="#ppt_y"/>
                                              </p:val>
                                            </p:tav>
                                            <p:tav tm="100000">
                                              <p:val>
                                                <p:strVal val="#ppt_y"/>
                                              </p:val>
                                            </p:tav>
                                          </p:tavLst>
                                        </p:anim>
                                      </p:childTnLst>
                                    </p:cTn>
                                  </p:par>
                                  <p:par>
                                    <p:cTn id="141" presetID="10" presetClass="entr" presetSubtype="0" fill="hold" nodeType="withEffect">
                                      <p:stCondLst>
                                        <p:cond delay="100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par>
                                    <p:cTn id="144" presetID="42" presetClass="path" presetSubtype="0" accel="50000" decel="50000" fill="hold" nodeType="withEffect">
                                      <p:stCondLst>
                                        <p:cond delay="1000"/>
                                      </p:stCondLst>
                                      <p:childTnLst>
                                        <p:animMotion origin="layout" path="M -0.23399 -0.00162 L 2.70833E-6 4.44444E-6 " pathEditMode="relative" rAng="0" ptsTypes="AA">
                                          <p:cBhvr>
                                            <p:cTn id="145" dur="1000" fill="hold"/>
                                            <p:tgtEl>
                                              <p:spTgt spid="35"/>
                                            </p:tgtEl>
                                            <p:attrNameLst>
                                              <p:attrName>ppt_x</p:attrName>
                                              <p:attrName>ppt_y</p:attrName>
                                            </p:attrNameLst>
                                          </p:cBhvr>
                                          <p:rCtr x="11693" y="69"/>
                                        </p:animMotion>
                                      </p:childTnLst>
                                    </p:cTn>
                                  </p:par>
                                  <p:par>
                                    <p:cTn id="146" presetID="26" presetClass="emph" presetSubtype="0" fill="hold" nodeType="withEffect">
                                      <p:stCondLst>
                                        <p:cond delay="1500"/>
                                      </p:stCondLst>
                                      <p:childTnLst>
                                        <p:animEffect transition="out" filter="fade">
                                          <p:cBhvr>
                                            <p:cTn id="147" dur="500" tmFilter="0, 0; .2, .5; .8, .5; 1, 0"/>
                                            <p:tgtEl>
                                              <p:spTgt spid="35"/>
                                            </p:tgtEl>
                                          </p:cBhvr>
                                        </p:animEffect>
                                        <p:animScale>
                                          <p:cBhvr>
                                            <p:cTn id="148" dur="250" autoRev="1" fill="hold"/>
                                            <p:tgtEl>
                                              <p:spTgt spid="35"/>
                                            </p:tgtEl>
                                          </p:cBhvr>
                                          <p:by x="105000" y="105000"/>
                                        </p:animScale>
                                      </p:childTnLst>
                                    </p:cTn>
                                  </p:par>
                                </p:childTnLst>
                              </p:cTn>
                            </p:par>
                            <p:par>
                              <p:cTn id="149" fill="hold">
                                <p:stCondLst>
                                  <p:cond delay="2500"/>
                                </p:stCondLst>
                                <p:childTnLst>
                                  <p:par>
                                    <p:cTn id="150" presetID="14" presetClass="entr" presetSubtype="10" fill="hold" grpId="0" nodeType="afterEffect">
                                      <p:stCondLst>
                                        <p:cond delay="0"/>
                                      </p:stCondLst>
                                      <p:childTnLst>
                                        <p:set>
                                          <p:cBhvr>
                                            <p:cTn id="151" dur="1" fill="hold">
                                              <p:stCondLst>
                                                <p:cond delay="0"/>
                                              </p:stCondLst>
                                            </p:cTn>
                                            <p:tgtEl>
                                              <p:spTgt spid="144"/>
                                            </p:tgtEl>
                                            <p:attrNameLst>
                                              <p:attrName>style.visibility</p:attrName>
                                            </p:attrNameLst>
                                          </p:cBhvr>
                                          <p:to>
                                            <p:strVal val="visible"/>
                                          </p:to>
                                        </p:set>
                                        <p:animEffect transition="in" filter="randombar(horizontal)">
                                          <p:cBhvr>
                                            <p:cTn id="152" dur="500"/>
                                            <p:tgtEl>
                                              <p:spTgt spid="144"/>
                                            </p:tgtEl>
                                          </p:cBhvr>
                                        </p:animEffect>
                                      </p:childTnLst>
                                    </p:cTn>
                                  </p:par>
                                </p:childTnLst>
                              </p:cTn>
                            </p:par>
                            <p:par>
                              <p:cTn id="153" fill="hold">
                                <p:stCondLst>
                                  <p:cond delay="3000"/>
                                </p:stCondLst>
                                <p:childTnLst>
                                  <p:par>
                                    <p:cTn id="154" presetID="14" presetClass="entr" presetSubtype="10" fill="hold" grpId="0" nodeType="afterEffect">
                                      <p:stCondLst>
                                        <p:cond delay="0"/>
                                      </p:stCondLst>
                                      <p:childTnLst>
                                        <p:set>
                                          <p:cBhvr>
                                            <p:cTn id="155" dur="1" fill="hold">
                                              <p:stCondLst>
                                                <p:cond delay="0"/>
                                              </p:stCondLst>
                                            </p:cTn>
                                            <p:tgtEl>
                                              <p:spTgt spid="146"/>
                                            </p:tgtEl>
                                            <p:attrNameLst>
                                              <p:attrName>style.visibility</p:attrName>
                                            </p:attrNameLst>
                                          </p:cBhvr>
                                          <p:to>
                                            <p:strVal val="visible"/>
                                          </p:to>
                                        </p:set>
                                        <p:animEffect transition="in" filter="randombar(horizontal)">
                                          <p:cBhvr>
                                            <p:cTn id="156" dur="500"/>
                                            <p:tgtEl>
                                              <p:spTgt spid="146"/>
                                            </p:tgtEl>
                                          </p:cBhvr>
                                        </p:animEffect>
                                      </p:childTnLst>
                                    </p:cTn>
                                  </p:par>
                                </p:childTnLst>
                              </p:cTn>
                            </p:par>
                            <p:par>
                              <p:cTn id="157" fill="hold">
                                <p:stCondLst>
                                  <p:cond delay="3500"/>
                                </p:stCondLst>
                                <p:childTnLst>
                                  <p:par>
                                    <p:cTn id="158" presetID="14" presetClass="entr" presetSubtype="10" fill="hold" grpId="0" nodeType="afterEffect">
                                      <p:stCondLst>
                                        <p:cond delay="0"/>
                                      </p:stCondLst>
                                      <p:childTnLst>
                                        <p:set>
                                          <p:cBhvr>
                                            <p:cTn id="159" dur="1" fill="hold">
                                              <p:stCondLst>
                                                <p:cond delay="0"/>
                                              </p:stCondLst>
                                            </p:cTn>
                                            <p:tgtEl>
                                              <p:spTgt spid="148"/>
                                            </p:tgtEl>
                                            <p:attrNameLst>
                                              <p:attrName>style.visibility</p:attrName>
                                            </p:attrNameLst>
                                          </p:cBhvr>
                                          <p:to>
                                            <p:strVal val="visible"/>
                                          </p:to>
                                        </p:set>
                                        <p:animEffect transition="in" filter="randombar(horizontal)">
                                          <p:cBhvr>
                                            <p:cTn id="160" dur="500"/>
                                            <p:tgtEl>
                                              <p:spTgt spid="148"/>
                                            </p:tgtEl>
                                          </p:cBhvr>
                                        </p:animEffect>
                                      </p:childTnLst>
                                    </p:cTn>
                                  </p:par>
                                </p:childTnLst>
                              </p:cTn>
                            </p:par>
                            <p:par>
                              <p:cTn id="161" fill="hold">
                                <p:stCondLst>
                                  <p:cond delay="4000"/>
                                </p:stCondLst>
                                <p:childTnLst>
                                  <p:par>
                                    <p:cTn id="162" presetID="2" presetClass="entr" presetSubtype="1" fill="hold" grpId="0" nodeType="afterEffect">
                                      <p:stCondLst>
                                        <p:cond delay="0"/>
                                      </p:stCondLst>
                                      <p:childTnLst>
                                        <p:set>
                                          <p:cBhvr>
                                            <p:cTn id="163" dur="1" fill="hold">
                                              <p:stCondLst>
                                                <p:cond delay="0"/>
                                              </p:stCondLst>
                                            </p:cTn>
                                            <p:tgtEl>
                                              <p:spTgt spid="147"/>
                                            </p:tgtEl>
                                            <p:attrNameLst>
                                              <p:attrName>style.visibility</p:attrName>
                                            </p:attrNameLst>
                                          </p:cBhvr>
                                          <p:to>
                                            <p:strVal val="visible"/>
                                          </p:to>
                                        </p:set>
                                        <p:anim calcmode="lin" valueType="num">
                                          <p:cBhvr additive="base">
                                            <p:cTn id="164" dur="2000" fill="hold"/>
                                            <p:tgtEl>
                                              <p:spTgt spid="147"/>
                                            </p:tgtEl>
                                            <p:attrNameLst>
                                              <p:attrName>ppt_x</p:attrName>
                                            </p:attrNameLst>
                                          </p:cBhvr>
                                          <p:tavLst>
                                            <p:tav tm="0">
                                              <p:val>
                                                <p:strVal val="#ppt_x"/>
                                              </p:val>
                                            </p:tav>
                                            <p:tav tm="100000">
                                              <p:val>
                                                <p:strVal val="#ppt_x"/>
                                              </p:val>
                                            </p:tav>
                                          </p:tavLst>
                                        </p:anim>
                                        <p:anim calcmode="lin" valueType="num">
                                          <p:cBhvr additive="base">
                                            <p:cTn id="165" dur="2000" fill="hold"/>
                                            <p:tgtEl>
                                              <p:spTgt spid="147"/>
                                            </p:tgtEl>
                                            <p:attrNameLst>
                                              <p:attrName>ppt_y</p:attrName>
                                            </p:attrNameLst>
                                          </p:cBhvr>
                                          <p:tavLst>
                                            <p:tav tm="0">
                                              <p:val>
                                                <p:strVal val="0-#ppt_h/2"/>
                                              </p:val>
                                            </p:tav>
                                            <p:tav tm="100000">
                                              <p:val>
                                                <p:strVal val="#ppt_y"/>
                                              </p:val>
                                            </p:tav>
                                          </p:tavLst>
                                        </p:anim>
                                      </p:childTnLst>
                                    </p:cTn>
                                  </p:par>
                                  <p:par>
                                    <p:cTn id="166" presetID="2" presetClass="entr" presetSubtype="1" fill="hold" grpId="0" nodeType="withEffect">
                                      <p:stCondLst>
                                        <p:cond delay="0"/>
                                      </p:stCondLst>
                                      <p:childTnLst>
                                        <p:set>
                                          <p:cBhvr>
                                            <p:cTn id="167" dur="1" fill="hold">
                                              <p:stCondLst>
                                                <p:cond delay="0"/>
                                              </p:stCondLst>
                                            </p:cTn>
                                            <p:tgtEl>
                                              <p:spTgt spid="143"/>
                                            </p:tgtEl>
                                            <p:attrNameLst>
                                              <p:attrName>style.visibility</p:attrName>
                                            </p:attrNameLst>
                                          </p:cBhvr>
                                          <p:to>
                                            <p:strVal val="visible"/>
                                          </p:to>
                                        </p:set>
                                        <p:anim calcmode="lin" valueType="num">
                                          <p:cBhvr additive="base">
                                            <p:cTn id="168" dur="2000" fill="hold"/>
                                            <p:tgtEl>
                                              <p:spTgt spid="143"/>
                                            </p:tgtEl>
                                            <p:attrNameLst>
                                              <p:attrName>ppt_x</p:attrName>
                                            </p:attrNameLst>
                                          </p:cBhvr>
                                          <p:tavLst>
                                            <p:tav tm="0">
                                              <p:val>
                                                <p:strVal val="#ppt_x"/>
                                              </p:val>
                                            </p:tav>
                                            <p:tav tm="100000">
                                              <p:val>
                                                <p:strVal val="#ppt_x"/>
                                              </p:val>
                                            </p:tav>
                                          </p:tavLst>
                                        </p:anim>
                                        <p:anim calcmode="lin" valueType="num">
                                          <p:cBhvr additive="base">
                                            <p:cTn id="169" dur="2000" fill="hold"/>
                                            <p:tgtEl>
                                              <p:spTgt spid="143"/>
                                            </p:tgtEl>
                                            <p:attrNameLst>
                                              <p:attrName>ppt_y</p:attrName>
                                            </p:attrNameLst>
                                          </p:cBhvr>
                                          <p:tavLst>
                                            <p:tav tm="0">
                                              <p:val>
                                                <p:strVal val="0-#ppt_h/2"/>
                                              </p:val>
                                            </p:tav>
                                            <p:tav tm="100000">
                                              <p:val>
                                                <p:strVal val="#ppt_y"/>
                                              </p:val>
                                            </p:tav>
                                          </p:tavLst>
                                        </p:anim>
                                      </p:childTnLst>
                                    </p:cTn>
                                  </p:par>
                                  <p:par>
                                    <p:cTn id="170" presetID="2" presetClass="entr" presetSubtype="1" fill="hold" grpId="0" nodeType="withEffect">
                                      <p:stCondLst>
                                        <p:cond delay="0"/>
                                      </p:stCondLst>
                                      <p:childTnLst>
                                        <p:set>
                                          <p:cBhvr>
                                            <p:cTn id="171" dur="1" fill="hold">
                                              <p:stCondLst>
                                                <p:cond delay="0"/>
                                              </p:stCondLst>
                                            </p:cTn>
                                            <p:tgtEl>
                                              <p:spTgt spid="161"/>
                                            </p:tgtEl>
                                            <p:attrNameLst>
                                              <p:attrName>style.visibility</p:attrName>
                                            </p:attrNameLst>
                                          </p:cBhvr>
                                          <p:to>
                                            <p:strVal val="visible"/>
                                          </p:to>
                                        </p:set>
                                        <p:anim calcmode="lin" valueType="num">
                                          <p:cBhvr additive="base">
                                            <p:cTn id="172" dur="2000" fill="hold"/>
                                            <p:tgtEl>
                                              <p:spTgt spid="161"/>
                                            </p:tgtEl>
                                            <p:attrNameLst>
                                              <p:attrName>ppt_x</p:attrName>
                                            </p:attrNameLst>
                                          </p:cBhvr>
                                          <p:tavLst>
                                            <p:tav tm="0">
                                              <p:val>
                                                <p:strVal val="#ppt_x"/>
                                              </p:val>
                                            </p:tav>
                                            <p:tav tm="100000">
                                              <p:val>
                                                <p:strVal val="#ppt_x"/>
                                              </p:val>
                                            </p:tav>
                                          </p:tavLst>
                                        </p:anim>
                                        <p:anim calcmode="lin" valueType="num">
                                          <p:cBhvr additive="base">
                                            <p:cTn id="173" dur="2000" fill="hold"/>
                                            <p:tgtEl>
                                              <p:spTgt spid="1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29" grpId="1" bldLvl="0" animBg="1"/>
          <p:bldP spid="30" grpId="0" bldLvl="0" animBg="1"/>
          <p:bldP spid="30" grpId="1" bldLvl="0" animBg="1"/>
          <p:bldP spid="31" grpId="0"/>
          <p:bldP spid="32" grpId="0"/>
          <p:bldP spid="33" grpId="0" bldLvl="0" animBg="1"/>
          <p:bldP spid="33" grpId="1" bldLvl="0" animBg="1"/>
          <p:bldP spid="34" grpId="0"/>
          <p:bldP spid="143" grpId="0"/>
          <p:bldP spid="144" grpId="0"/>
          <p:bldP spid="146" grpId="0"/>
          <p:bldP spid="147" grpId="0"/>
          <p:bldP spid="148" grpId="0"/>
          <p:bldP spid="16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81000"/>
            <a:chOff x="382276" y="202078"/>
            <a:chExt cx="4291324" cy="3810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81000"/>
            </a:xfrm>
            <a:prstGeom prst="rect">
              <a:avLst/>
            </a:prstGeom>
            <a:noFill/>
          </p:spPr>
          <p:txBody>
            <a:bodyPr wrap="square" rtlCol="0">
              <a:spAutoFit/>
            </a:bodyPr>
            <a:lstStyle/>
            <a:p>
              <a:r>
                <a:rPr lang="zh-CN" altLang="en-US" b="1" dirty="0">
                  <a:solidFill>
                    <a:srgbClr val="4BD7FF"/>
                  </a:solidFill>
                  <a:cs typeface="+mn-ea"/>
                  <a:sym typeface="+mn-lt"/>
                </a:rPr>
                <a:t>融资申请</a:t>
              </a:r>
              <a:r>
                <a:rPr lang="en-US" altLang="zh-CN" b="1" dirty="0">
                  <a:solidFill>
                    <a:srgbClr val="4BD7FF"/>
                  </a:solidFill>
                  <a:cs typeface="+mn-ea"/>
                  <a:sym typeface="+mn-lt"/>
                </a:rPr>
                <a:t>-</a:t>
              </a:r>
              <a:r>
                <a:rPr lang="zh-CN" altLang="en-US" b="1" dirty="0">
                  <a:solidFill>
                    <a:srgbClr val="4BD7FF"/>
                  </a:solidFill>
                  <a:cs typeface="+mn-ea"/>
                  <a:sym typeface="+mn-lt"/>
                </a:rPr>
                <a:t>产品申请</a:t>
              </a:r>
              <a:endParaRPr lang="zh-CN" altLang="en-US" b="1" dirty="0">
                <a:solidFill>
                  <a:srgbClr val="4BD7FF"/>
                </a:solidFill>
                <a:cs typeface="+mn-ea"/>
                <a:sym typeface="+mn-lt"/>
              </a:endParaRPr>
            </a:p>
          </p:txBody>
        </p:sp>
      </p:grpSp>
      <p:pic>
        <p:nvPicPr>
          <p:cNvPr id="8" name="图片 7"/>
          <p:cNvPicPr>
            <a:picLocks noChangeAspect="1"/>
          </p:cNvPicPr>
          <p:nvPr/>
        </p:nvPicPr>
        <p:blipFill>
          <a:blip r:embed="rId1"/>
          <a:stretch>
            <a:fillRect/>
          </a:stretch>
        </p:blipFill>
        <p:spPr>
          <a:xfrm>
            <a:off x="6216015" y="1571625"/>
            <a:ext cx="5370195" cy="5153025"/>
          </a:xfrm>
          <a:prstGeom prst="rect">
            <a:avLst/>
          </a:prstGeom>
        </p:spPr>
      </p:pic>
      <p:sp>
        <p:nvSpPr>
          <p:cNvPr id="2" name="文本框 1"/>
          <p:cNvSpPr txBox="1"/>
          <p:nvPr/>
        </p:nvSpPr>
        <p:spPr>
          <a:xfrm>
            <a:off x="144780" y="556895"/>
            <a:ext cx="10062210" cy="1014730"/>
          </a:xfrm>
          <a:prstGeom prst="rect">
            <a:avLst/>
          </a:prstGeom>
          <a:noFill/>
        </p:spPr>
        <p:txBody>
          <a:bodyPr wrap="square" rtlCol="0">
            <a:spAutoFit/>
          </a:bodyPr>
          <a:p>
            <a:pPr marL="12700" marR="5080" indent="457200" algn="l">
              <a:lnSpc>
                <a:spcPct val="150000"/>
              </a:lnSpc>
              <a:buClrTx/>
              <a:buSzTx/>
              <a:buFontTx/>
            </a:pPr>
            <a:r>
              <a:rPr lang="zh-CN" altLang="en-US" sz="2000" dirty="0">
                <a:solidFill>
                  <a:srgbClr val="4BD7FF"/>
                </a:solidFill>
                <a:cs typeface="+mn-ea"/>
              </a:rPr>
              <a:t>企业可以从首页产品推荐中申请产品也可以在金融超市栏目中选择适合的产品申请，点击申请立刻跳转到产品申请</a:t>
            </a:r>
            <a:r>
              <a:rPr lang="zh-CN" altLang="en-US" sz="2000" dirty="0">
                <a:solidFill>
                  <a:srgbClr val="4BD7FF"/>
                </a:solidFill>
                <a:cs typeface="+mn-ea"/>
              </a:rPr>
              <a:t>页面</a:t>
            </a:r>
            <a:endParaRPr lang="zh-CN" altLang="en-US" sz="2000" dirty="0">
              <a:solidFill>
                <a:srgbClr val="4BD7FF"/>
              </a:solidFill>
              <a:cs typeface="+mn-ea"/>
            </a:endParaRPr>
          </a:p>
        </p:txBody>
      </p:sp>
      <p:pic>
        <p:nvPicPr>
          <p:cNvPr id="3" name="图片 2"/>
          <p:cNvPicPr>
            <a:picLocks noChangeAspect="1"/>
          </p:cNvPicPr>
          <p:nvPr>
            <p:custDataLst>
              <p:tags r:id="rId2"/>
            </p:custDataLst>
          </p:nvPr>
        </p:nvPicPr>
        <p:blipFill>
          <a:blip r:embed="rId3"/>
          <a:stretch>
            <a:fillRect/>
          </a:stretch>
        </p:blipFill>
        <p:spPr>
          <a:xfrm>
            <a:off x="503555" y="1571625"/>
            <a:ext cx="5526405" cy="5153025"/>
          </a:xfrm>
          <a:prstGeom prst="rect">
            <a:avLst/>
          </a:prstGeom>
        </p:spPr>
      </p:pic>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融资申请</a:t>
              </a:r>
              <a:r>
                <a:rPr lang="en-US" altLang="zh-CN" b="1" dirty="0">
                  <a:solidFill>
                    <a:srgbClr val="4BD7FF"/>
                  </a:solidFill>
                  <a:cs typeface="+mn-ea"/>
                  <a:sym typeface="+mn-lt"/>
                </a:rPr>
                <a:t>-</a:t>
              </a:r>
              <a:r>
                <a:rPr lang="zh-CN" altLang="en-US" b="1" dirty="0">
                  <a:solidFill>
                    <a:srgbClr val="4BD7FF"/>
                  </a:solidFill>
                  <a:cs typeface="+mn-ea"/>
                  <a:sym typeface="+mn-lt"/>
                </a:rPr>
                <a:t>提交</a:t>
              </a:r>
              <a:r>
                <a:rPr lang="zh-CN" altLang="en-US" b="1" dirty="0">
                  <a:solidFill>
                    <a:srgbClr val="4BD7FF"/>
                  </a:solidFill>
                  <a:cs typeface="+mn-ea"/>
                  <a:sym typeface="+mn-lt"/>
                </a:rPr>
                <a:t>融资信息</a:t>
              </a:r>
              <a:endParaRPr lang="zh-CN" altLang="en-US" b="1" dirty="0">
                <a:solidFill>
                  <a:srgbClr val="4BD7FF"/>
                </a:solidFill>
                <a:cs typeface="+mn-ea"/>
                <a:sym typeface="+mn-lt"/>
              </a:endParaRPr>
            </a:p>
          </p:txBody>
        </p:sp>
      </p:grpSp>
      <p:pic>
        <p:nvPicPr>
          <p:cNvPr id="2" name="图片 1"/>
          <p:cNvPicPr>
            <a:picLocks noChangeAspect="1"/>
          </p:cNvPicPr>
          <p:nvPr/>
        </p:nvPicPr>
        <p:blipFill>
          <a:blip r:embed="rId1"/>
          <a:stretch>
            <a:fillRect/>
          </a:stretch>
        </p:blipFill>
        <p:spPr>
          <a:xfrm>
            <a:off x="324485" y="1400810"/>
            <a:ext cx="5526405" cy="4940935"/>
          </a:xfrm>
          <a:prstGeom prst="rect">
            <a:avLst/>
          </a:prstGeom>
        </p:spPr>
      </p:pic>
      <p:pic>
        <p:nvPicPr>
          <p:cNvPr id="9" name="图片 8"/>
          <p:cNvPicPr>
            <a:picLocks noChangeAspect="1"/>
          </p:cNvPicPr>
          <p:nvPr/>
        </p:nvPicPr>
        <p:blipFill>
          <a:blip r:embed="rId2"/>
          <a:stretch>
            <a:fillRect/>
          </a:stretch>
        </p:blipFill>
        <p:spPr>
          <a:xfrm>
            <a:off x="6082665" y="1400810"/>
            <a:ext cx="5680075" cy="4938395"/>
          </a:xfrm>
          <a:prstGeom prst="rect">
            <a:avLst/>
          </a:prstGeom>
        </p:spPr>
      </p:pic>
      <p:sp>
        <p:nvSpPr>
          <p:cNvPr id="3" name="文本框 2"/>
          <p:cNvSpPr txBox="1"/>
          <p:nvPr/>
        </p:nvSpPr>
        <p:spPr>
          <a:xfrm>
            <a:off x="144780" y="556895"/>
            <a:ext cx="11157585" cy="553085"/>
          </a:xfrm>
          <a:prstGeom prst="rect">
            <a:avLst/>
          </a:prstGeom>
          <a:noFill/>
        </p:spPr>
        <p:txBody>
          <a:bodyPr wrap="square" rtlCol="0">
            <a:spAutoFit/>
          </a:bodyPr>
          <a:p>
            <a:pPr marL="12700" marR="5080" indent="457200" algn="l">
              <a:lnSpc>
                <a:spcPct val="150000"/>
              </a:lnSpc>
              <a:buClrTx/>
              <a:buSzTx/>
              <a:buFontTx/>
            </a:pPr>
            <a:r>
              <a:rPr lang="zh-CN" altLang="en-US" sz="2000" dirty="0">
                <a:solidFill>
                  <a:srgbClr val="4BD7FF"/>
                </a:solidFill>
                <a:cs typeface="+mn-ea"/>
              </a:rPr>
              <a:t>在产品申请页面可根据提示填写申请信息，填写完成后即可提交，等待金融机构人员</a:t>
            </a:r>
            <a:r>
              <a:rPr lang="zh-CN" altLang="en-US" sz="2000" dirty="0">
                <a:solidFill>
                  <a:srgbClr val="4BD7FF"/>
                </a:solidFill>
                <a:cs typeface="+mn-ea"/>
              </a:rPr>
              <a:t>主动联系</a:t>
            </a:r>
            <a:endParaRPr lang="zh-CN" altLang="en-US" sz="2000" dirty="0">
              <a:solidFill>
                <a:srgbClr val="4BD7FF"/>
              </a:solidFill>
              <a:cs typeface="+mn-ea"/>
            </a:endParaRPr>
          </a:p>
        </p:txBody>
      </p:sp>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融资申请</a:t>
              </a:r>
              <a:r>
                <a:rPr lang="en-US" altLang="zh-CN" b="1" dirty="0">
                  <a:solidFill>
                    <a:srgbClr val="4BD7FF"/>
                  </a:solidFill>
                  <a:cs typeface="+mn-ea"/>
                  <a:sym typeface="+mn-lt"/>
                </a:rPr>
                <a:t>-</a:t>
              </a:r>
              <a:r>
                <a:rPr lang="zh-CN" altLang="en-US" b="1" dirty="0">
                  <a:solidFill>
                    <a:srgbClr val="4BD7FF"/>
                  </a:solidFill>
                  <a:cs typeface="+mn-ea"/>
                  <a:sym typeface="+mn-lt"/>
                </a:rPr>
                <a:t>完成贷款申请</a:t>
              </a:r>
              <a:endParaRPr lang="zh-CN" altLang="en-US" b="1" dirty="0">
                <a:solidFill>
                  <a:srgbClr val="4BD7FF"/>
                </a:solidFill>
                <a:cs typeface="+mn-ea"/>
                <a:sym typeface="+mn-lt"/>
              </a:endParaRPr>
            </a:p>
          </p:txBody>
        </p:sp>
      </p:grpSp>
      <p:pic>
        <p:nvPicPr>
          <p:cNvPr id="3" name="图片 2"/>
          <p:cNvPicPr>
            <a:picLocks noChangeAspect="1"/>
          </p:cNvPicPr>
          <p:nvPr/>
        </p:nvPicPr>
        <p:blipFill>
          <a:blip r:embed="rId1"/>
          <a:stretch>
            <a:fillRect/>
          </a:stretch>
        </p:blipFill>
        <p:spPr>
          <a:xfrm>
            <a:off x="927884" y="1139172"/>
            <a:ext cx="10203873" cy="5216966"/>
          </a:xfrm>
          <a:prstGeom prst="rect">
            <a:avLst/>
          </a:prstGeom>
        </p:spPr>
      </p:pic>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融资申请</a:t>
              </a:r>
              <a:r>
                <a:rPr lang="en-US" altLang="zh-CN" b="1" dirty="0">
                  <a:solidFill>
                    <a:srgbClr val="4BD7FF"/>
                  </a:solidFill>
                  <a:cs typeface="+mn-ea"/>
                  <a:sym typeface="+mn-lt"/>
                </a:rPr>
                <a:t>-</a:t>
              </a:r>
              <a:r>
                <a:rPr lang="zh-CN" altLang="en-US" b="1" dirty="0">
                  <a:solidFill>
                    <a:srgbClr val="4BD7FF"/>
                  </a:solidFill>
                  <a:cs typeface="+mn-ea"/>
                  <a:sym typeface="+mn-lt"/>
                </a:rPr>
                <a:t>贷款进度</a:t>
              </a:r>
              <a:r>
                <a:rPr lang="zh-CN" altLang="en-US" b="1" dirty="0">
                  <a:solidFill>
                    <a:srgbClr val="4BD7FF"/>
                  </a:solidFill>
                  <a:cs typeface="+mn-ea"/>
                  <a:sym typeface="+mn-lt"/>
                </a:rPr>
                <a:t>查看</a:t>
              </a:r>
              <a:endParaRPr lang="zh-CN" altLang="en-US" b="1" dirty="0">
                <a:solidFill>
                  <a:srgbClr val="4BD7FF"/>
                </a:solidFill>
                <a:cs typeface="+mn-ea"/>
                <a:sym typeface="+mn-lt"/>
              </a:endParaRPr>
            </a:p>
          </p:txBody>
        </p:sp>
      </p:grpSp>
      <p:sp>
        <p:nvSpPr>
          <p:cNvPr id="2" name="文本框 1"/>
          <p:cNvSpPr txBox="1"/>
          <p:nvPr/>
        </p:nvSpPr>
        <p:spPr>
          <a:xfrm>
            <a:off x="144780" y="556895"/>
            <a:ext cx="11157585" cy="1014730"/>
          </a:xfrm>
          <a:prstGeom prst="rect">
            <a:avLst/>
          </a:prstGeom>
          <a:noFill/>
        </p:spPr>
        <p:txBody>
          <a:bodyPr wrap="square" rtlCol="0">
            <a:spAutoFit/>
          </a:bodyPr>
          <a:p>
            <a:pPr marL="12700" marR="5080" indent="457200" algn="l">
              <a:lnSpc>
                <a:spcPct val="150000"/>
              </a:lnSpc>
              <a:buClrTx/>
              <a:buSzTx/>
              <a:buFontTx/>
            </a:pPr>
            <a:r>
              <a:rPr lang="zh-CN" altLang="en-US" sz="2000" dirty="0">
                <a:solidFill>
                  <a:srgbClr val="4BD7FF"/>
                </a:solidFill>
                <a:cs typeface="+mn-ea"/>
              </a:rPr>
              <a:t>用户可以在企业控制台中，我的贷款页面查看申请过的贷款融资进度，点击查看详情可以查看贷款详细</a:t>
            </a:r>
            <a:r>
              <a:rPr lang="zh-CN" altLang="en-US" sz="2000" dirty="0">
                <a:solidFill>
                  <a:srgbClr val="4BD7FF"/>
                </a:solidFill>
                <a:cs typeface="+mn-ea"/>
              </a:rPr>
              <a:t>信息</a:t>
            </a:r>
            <a:endParaRPr lang="zh-CN" altLang="en-US" sz="2000" dirty="0">
              <a:solidFill>
                <a:srgbClr val="4BD7FF"/>
              </a:solidFill>
              <a:cs typeface="+mn-ea"/>
            </a:endParaRPr>
          </a:p>
        </p:txBody>
      </p:sp>
      <p:cxnSp>
        <p:nvCxnSpPr>
          <p:cNvPr id="10" name="直接箭头连接符 9"/>
          <p:cNvCxnSpPr/>
          <p:nvPr/>
        </p:nvCxnSpPr>
        <p:spPr>
          <a:xfrm>
            <a:off x="5811520" y="3803650"/>
            <a:ext cx="44577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pic>
        <p:nvPicPr>
          <p:cNvPr id="8" name="图片 7"/>
          <p:cNvPicPr/>
          <p:nvPr/>
        </p:nvPicPr>
        <p:blipFill>
          <a:blip r:embed="rId1"/>
          <a:stretch>
            <a:fillRect/>
          </a:stretch>
        </p:blipFill>
        <p:spPr>
          <a:xfrm>
            <a:off x="6475095" y="1746250"/>
            <a:ext cx="5313045" cy="4240530"/>
          </a:xfrm>
          <a:prstGeom prst="rect">
            <a:avLst/>
          </a:prstGeom>
        </p:spPr>
      </p:pic>
      <p:pic>
        <p:nvPicPr>
          <p:cNvPr id="7" name="图片 6"/>
          <p:cNvPicPr>
            <a:picLocks noChangeAspect="1"/>
          </p:cNvPicPr>
          <p:nvPr/>
        </p:nvPicPr>
        <p:blipFill>
          <a:blip r:embed="rId2"/>
          <a:stretch>
            <a:fillRect/>
          </a:stretch>
        </p:blipFill>
        <p:spPr>
          <a:xfrm>
            <a:off x="503555" y="1728470"/>
            <a:ext cx="5089525" cy="4259580"/>
          </a:xfrm>
          <a:prstGeom prst="rect">
            <a:avLst/>
          </a:prstGeom>
        </p:spPr>
      </p:pic>
    </p:spTree>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81000"/>
            <a:chOff x="382276" y="202078"/>
            <a:chExt cx="4291324" cy="3810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81000"/>
            </a:xfrm>
            <a:prstGeom prst="rect">
              <a:avLst/>
            </a:prstGeom>
            <a:noFill/>
          </p:spPr>
          <p:txBody>
            <a:bodyPr wrap="square" rtlCol="0">
              <a:spAutoFit/>
            </a:bodyPr>
            <a:lstStyle/>
            <a:p>
              <a:r>
                <a:rPr lang="zh-CN" altLang="en-US" b="1" dirty="0">
                  <a:solidFill>
                    <a:srgbClr val="4BD7FF"/>
                  </a:solidFill>
                  <a:cs typeface="+mn-ea"/>
                  <a:sym typeface="+mn-lt"/>
                </a:rPr>
                <a:t>操作流程</a:t>
              </a:r>
              <a:endParaRPr lang="zh-CN" altLang="en-US" b="1" dirty="0">
                <a:solidFill>
                  <a:srgbClr val="4BD7FF"/>
                </a:solidFill>
                <a:cs typeface="+mn-ea"/>
                <a:sym typeface="+mn-lt"/>
              </a:endParaRPr>
            </a:p>
          </p:txBody>
        </p:sp>
      </p:grpSp>
      <p:sp>
        <p:nvSpPr>
          <p:cNvPr id="53" name="Rectangle 9"/>
          <p:cNvSpPr/>
          <p:nvPr/>
        </p:nvSpPr>
        <p:spPr bwMode="auto">
          <a:xfrm>
            <a:off x="986" y="2672915"/>
            <a:ext cx="12191015" cy="1152128"/>
          </a:xfrm>
          <a:prstGeom prst="rect">
            <a:avLst/>
          </a:prstGeom>
          <a:solidFill>
            <a:schemeClr val="tx2">
              <a:lumMod val="20000"/>
              <a:lumOff val="80000"/>
            </a:schemeClr>
          </a:solidFill>
          <a:ln w="19050">
            <a:noFill/>
            <a:round/>
          </a:ln>
        </p:spPr>
        <p:txBody>
          <a:bodyPr anchor="ctr"/>
          <a:lstStyle/>
          <a:p>
            <a:pPr algn="ctr"/>
            <a:endParaRPr sz="1865">
              <a:solidFill>
                <a:schemeClr val="bg1"/>
              </a:solidFill>
              <a:latin typeface="微软雅黑" panose="020B0503020204020204" charset="-122"/>
              <a:ea typeface="微软雅黑" panose="020B0503020204020204" charset="-122"/>
            </a:endParaRPr>
          </a:p>
        </p:txBody>
      </p:sp>
      <p:grpSp>
        <p:nvGrpSpPr>
          <p:cNvPr id="54" name="组合 53"/>
          <p:cNvGrpSpPr/>
          <p:nvPr/>
        </p:nvGrpSpPr>
        <p:grpSpPr>
          <a:xfrm>
            <a:off x="2425057" y="2211215"/>
            <a:ext cx="2213143" cy="2830641"/>
            <a:chOff x="789616" y="1653648"/>
            <a:chExt cx="1659857" cy="2122981"/>
          </a:xfrm>
        </p:grpSpPr>
        <p:sp>
          <p:nvSpPr>
            <p:cNvPr id="55" name="Hexagon 8"/>
            <p:cNvSpPr/>
            <p:nvPr/>
          </p:nvSpPr>
          <p:spPr bwMode="auto">
            <a:xfrm rot="5400000">
              <a:off x="876204" y="1761000"/>
              <a:ext cx="1556608" cy="1341904"/>
            </a:xfrm>
            <a:prstGeom prst="hexagon">
              <a:avLst/>
            </a:prstGeom>
            <a:solidFill>
              <a:schemeClr val="accent1">
                <a:lumMod val="100000"/>
              </a:schemeClr>
            </a:solidFill>
            <a:ln w="57150">
              <a:solidFill>
                <a:schemeClr val="bg1"/>
              </a:solidFill>
              <a:round/>
            </a:ln>
          </p:spPr>
          <p:txBody>
            <a:bodyPr rot="0" spcFirstLastPara="0" vert="vert270" wrap="none" lIns="121920" tIns="60960" rIns="121920" bIns="60960" anchor="ctr" anchorCtr="1" forceAA="0" compatLnSpc="1">
              <a:normAutofit/>
            </a:bodyPr>
            <a:lstStyle/>
            <a:p>
              <a:pPr algn="ctr"/>
              <a:r>
                <a:rPr lang="zh-CN" altLang="en-US" sz="2135" b="1" dirty="0">
                  <a:solidFill>
                    <a:schemeClr val="bg1"/>
                  </a:solidFill>
                  <a:latin typeface="微软雅黑" panose="020B0503020204020204" charset="-122"/>
                  <a:ea typeface="微软雅黑" panose="020B0503020204020204" charset="-122"/>
                </a:rPr>
                <a:t>登录</a:t>
              </a:r>
              <a:r>
                <a:rPr lang="zh-CN" altLang="en-US" sz="2135" b="1" dirty="0">
                  <a:solidFill>
                    <a:schemeClr val="bg1"/>
                  </a:solidFill>
                  <a:latin typeface="微软雅黑" panose="020B0503020204020204" charset="-122"/>
                  <a:ea typeface="微软雅黑" panose="020B0503020204020204" charset="-122"/>
                </a:rPr>
                <a:t>注册</a:t>
              </a:r>
              <a:endParaRPr lang="zh-CN" altLang="en-US" sz="2135" b="1" dirty="0">
                <a:solidFill>
                  <a:schemeClr val="bg1"/>
                </a:solidFill>
                <a:latin typeface="微软雅黑" panose="020B0503020204020204" charset="-122"/>
                <a:ea typeface="微软雅黑" panose="020B0503020204020204" charset="-122"/>
              </a:endParaRPr>
            </a:p>
          </p:txBody>
        </p:sp>
        <p:sp>
          <p:nvSpPr>
            <p:cNvPr id="56" name="TextBox 13"/>
            <p:cNvSpPr txBox="1"/>
            <p:nvPr/>
          </p:nvSpPr>
          <p:spPr bwMode="auto">
            <a:xfrm>
              <a:off x="789616" y="3345957"/>
              <a:ext cx="1659857"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solidFill>
                    <a:schemeClr val="bg1"/>
                  </a:solidFill>
                  <a:latin typeface="微软雅黑" panose="020B0503020204020204" charset="-122"/>
                  <a:ea typeface="微软雅黑" panose="020B0503020204020204" charset="-122"/>
                </a:rPr>
                <a:t>首次使用需要先进行实名注册并登录</a:t>
              </a:r>
              <a:r>
                <a:rPr lang="zh-CN" altLang="en-US" sz="1200" dirty="0">
                  <a:solidFill>
                    <a:schemeClr val="bg1"/>
                  </a:solidFill>
                  <a:latin typeface="微软雅黑" panose="020B0503020204020204" charset="-122"/>
                  <a:ea typeface="微软雅黑" panose="020B0503020204020204" charset="-122"/>
                </a:rPr>
                <a:t>到系统</a:t>
              </a:r>
              <a:endParaRPr lang="zh-CN" altLang="en-US" sz="1200" dirty="0">
                <a:solidFill>
                  <a:schemeClr val="bg1"/>
                </a:solidFill>
                <a:latin typeface="微软雅黑" panose="020B0503020204020204" charset="-122"/>
                <a:ea typeface="微软雅黑" panose="020B0503020204020204" charset="-122"/>
              </a:endParaRPr>
            </a:p>
          </p:txBody>
        </p:sp>
      </p:grpSp>
      <p:grpSp>
        <p:nvGrpSpPr>
          <p:cNvPr id="60" name="组合 59"/>
          <p:cNvGrpSpPr/>
          <p:nvPr/>
        </p:nvGrpSpPr>
        <p:grpSpPr>
          <a:xfrm>
            <a:off x="7051007" y="2211215"/>
            <a:ext cx="2213143" cy="2830640"/>
            <a:chOff x="4801051" y="1653649"/>
            <a:chExt cx="1659857" cy="2122980"/>
          </a:xfrm>
        </p:grpSpPr>
        <p:sp>
          <p:nvSpPr>
            <p:cNvPr id="61" name="Hexagon 11"/>
            <p:cNvSpPr/>
            <p:nvPr/>
          </p:nvSpPr>
          <p:spPr bwMode="auto">
            <a:xfrm rot="5400000">
              <a:off x="4852675" y="1761001"/>
              <a:ext cx="1556608" cy="1341904"/>
            </a:xfrm>
            <a:prstGeom prst="hexagon">
              <a:avLst/>
            </a:prstGeom>
            <a:solidFill>
              <a:schemeClr val="accent5">
                <a:lumMod val="40000"/>
                <a:lumOff val="60000"/>
              </a:schemeClr>
            </a:solidFill>
            <a:ln w="57150">
              <a:solidFill>
                <a:schemeClr val="bg1"/>
              </a:solidFill>
              <a:round/>
            </a:ln>
          </p:spPr>
          <p:txBody>
            <a:bodyPr rot="0" spcFirstLastPara="0" vert="vert270" wrap="none" lIns="121920" tIns="60960" rIns="121920" bIns="60960" anchor="ctr" anchorCtr="1" forceAA="0" compatLnSpc="1">
              <a:normAutofit/>
            </a:bodyPr>
            <a:lstStyle/>
            <a:p>
              <a:pPr algn="ctr"/>
              <a:r>
                <a:rPr lang="zh-CN" altLang="en-US" sz="2135" b="1" dirty="0">
                  <a:solidFill>
                    <a:schemeClr val="bg1"/>
                  </a:solidFill>
                  <a:latin typeface="微软雅黑" panose="020B0503020204020204" charset="-122"/>
                  <a:ea typeface="微软雅黑" panose="020B0503020204020204" charset="-122"/>
                </a:rPr>
                <a:t>企业</a:t>
              </a:r>
              <a:r>
                <a:rPr lang="zh-CN" altLang="en-US" sz="2135" b="1" dirty="0">
                  <a:solidFill>
                    <a:schemeClr val="bg1"/>
                  </a:solidFill>
                  <a:latin typeface="微软雅黑" panose="020B0503020204020204" charset="-122"/>
                  <a:ea typeface="微软雅黑" panose="020B0503020204020204" charset="-122"/>
                </a:rPr>
                <a:t>绑定</a:t>
              </a:r>
              <a:endParaRPr lang="zh-CN" altLang="en-US" sz="2135" b="1" dirty="0">
                <a:solidFill>
                  <a:schemeClr val="bg1"/>
                </a:solidFill>
                <a:latin typeface="微软雅黑" panose="020B0503020204020204" charset="-122"/>
                <a:ea typeface="微软雅黑" panose="020B0503020204020204" charset="-122"/>
              </a:endParaRPr>
            </a:p>
          </p:txBody>
        </p:sp>
        <p:sp>
          <p:nvSpPr>
            <p:cNvPr id="62" name="TextBox 15"/>
            <p:cNvSpPr txBox="1"/>
            <p:nvPr/>
          </p:nvSpPr>
          <p:spPr bwMode="auto">
            <a:xfrm>
              <a:off x="4801051" y="3345957"/>
              <a:ext cx="1659857" cy="43067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gn="ctr">
                <a:lnSpc>
                  <a:spcPct val="120000"/>
                </a:lnSpc>
                <a:defRPr/>
              </a:pPr>
              <a:r>
                <a:rPr lang="zh-CN" altLang="en-US" sz="1200" dirty="0">
                  <a:solidFill>
                    <a:schemeClr val="bg1"/>
                  </a:solidFill>
                  <a:latin typeface="微软雅黑" panose="020B0503020204020204" charset="-122"/>
                  <a:ea typeface="微软雅黑" panose="020B0503020204020204" charset="-122"/>
                </a:rPr>
                <a:t>用户注册登陆到系统后</a:t>
              </a:r>
              <a:r>
                <a:rPr lang="zh-CN" altLang="en-US" sz="1200" dirty="0">
                  <a:solidFill>
                    <a:schemeClr val="bg1"/>
                  </a:solidFill>
                  <a:latin typeface="微软雅黑" panose="020B0503020204020204" charset="-122"/>
                  <a:ea typeface="微软雅黑" panose="020B0503020204020204" charset="-122"/>
                </a:rPr>
                <a:t>需要绑定企业</a:t>
              </a:r>
              <a:endParaRPr lang="zh-CN" altLang="en-US" sz="1200" dirty="0">
                <a:solidFill>
                  <a:schemeClr val="bg1"/>
                </a:solidFill>
                <a:latin typeface="微软雅黑" panose="020B0503020204020204" charset="-122"/>
                <a:ea typeface="微软雅黑" panose="020B050302020402020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75796">
            <a:off x="2307764" y="152393"/>
            <a:ext cx="6995893" cy="6995893"/>
          </a:xfrm>
          <a:prstGeom prst="rect">
            <a:avLst/>
          </a:prstGeom>
        </p:spPr>
      </p:pic>
      <p:sp>
        <p:nvSpPr>
          <p:cNvPr id="2" name="文本框 1"/>
          <p:cNvSpPr txBox="1"/>
          <p:nvPr/>
        </p:nvSpPr>
        <p:spPr>
          <a:xfrm>
            <a:off x="4855573" y="1003461"/>
            <a:ext cx="3193143" cy="2646045"/>
          </a:xfrm>
          <a:prstGeom prst="rect">
            <a:avLst/>
          </a:prstGeom>
          <a:noFill/>
        </p:spPr>
        <p:txBody>
          <a:bodyPr wrap="square" rtlCol="0">
            <a:spAutoFit/>
          </a:bodyPr>
          <a:lstStyle/>
          <a:p>
            <a:r>
              <a:rPr lang="en-US" altLang="zh-CN" sz="16600" dirty="0">
                <a:gradFill>
                  <a:gsLst>
                    <a:gs pos="0">
                      <a:schemeClr val="accent1">
                        <a:lumMod val="5000"/>
                        <a:lumOff val="95000"/>
                      </a:schemeClr>
                    </a:gs>
                    <a:gs pos="0">
                      <a:srgbClr val="4BD7FF"/>
                    </a:gs>
                    <a:gs pos="100000">
                      <a:srgbClr val="1B82FF"/>
                    </a:gs>
                  </a:gsLst>
                  <a:lin ang="5400000" scaled="1"/>
                </a:gradFill>
                <a:cs typeface="+mn-ea"/>
                <a:sym typeface="+mn-lt"/>
              </a:rPr>
              <a:t>04</a:t>
            </a:r>
            <a:endParaRPr lang="zh-CN" altLang="en-US" sz="16600" dirty="0">
              <a:gradFill>
                <a:gsLst>
                  <a:gs pos="0">
                    <a:schemeClr val="accent1">
                      <a:lumMod val="5000"/>
                      <a:lumOff val="95000"/>
                    </a:schemeClr>
                  </a:gs>
                  <a:gs pos="0">
                    <a:srgbClr val="4BD7FF"/>
                  </a:gs>
                  <a:gs pos="100000">
                    <a:srgbClr val="1B82FF"/>
                  </a:gs>
                </a:gsLst>
                <a:lin ang="5400000" scaled="1"/>
              </a:gradFill>
              <a:cs typeface="+mn-ea"/>
              <a:sym typeface="+mn-lt"/>
            </a:endParaRPr>
          </a:p>
        </p:txBody>
      </p:sp>
      <p:grpSp>
        <p:nvGrpSpPr>
          <p:cNvPr id="69" name="组合 68"/>
          <p:cNvGrpSpPr/>
          <p:nvPr/>
        </p:nvGrpSpPr>
        <p:grpSpPr>
          <a:xfrm>
            <a:off x="4628147" y="3186629"/>
            <a:ext cx="2935705" cy="1202070"/>
            <a:chOff x="4602496" y="2705479"/>
            <a:chExt cx="2935705" cy="1202070"/>
          </a:xfrm>
          <a:solidFill>
            <a:srgbClr val="122041"/>
          </a:solidFill>
        </p:grpSpPr>
        <p:sp>
          <p:nvSpPr>
            <p:cNvPr id="70" name="文本框 69"/>
            <p:cNvSpPr txBox="1"/>
            <p:nvPr/>
          </p:nvSpPr>
          <p:spPr>
            <a:xfrm>
              <a:off x="4733859" y="2914773"/>
              <a:ext cx="2790592" cy="645160"/>
            </a:xfrm>
            <a:prstGeom prst="rect">
              <a:avLst/>
            </a:prstGeom>
            <a:grpFill/>
          </p:spPr>
          <p:txBody>
            <a:bodyPr wrap="square" rtlCol="0">
              <a:spAutoFit/>
            </a:bodyPr>
            <a:lstStyle/>
            <a:p>
              <a:pPr algn="ct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需求</a:t>
              </a:r>
              <a:r>
                <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rPr>
                <a:t>发布</a:t>
              </a:r>
              <a:endParaRPr lang="zh-CN" altLang="en-US" sz="3600" b="1" kern="2400" spc="1200" dirty="0">
                <a:gradFill>
                  <a:gsLst>
                    <a:gs pos="0">
                      <a:schemeClr val="accent1">
                        <a:lumMod val="5000"/>
                        <a:lumOff val="95000"/>
                      </a:schemeClr>
                    </a:gs>
                    <a:gs pos="0">
                      <a:srgbClr val="4BD7FF"/>
                    </a:gs>
                    <a:gs pos="100000">
                      <a:srgbClr val="1B82FF"/>
                    </a:gs>
                  </a:gsLst>
                  <a:lin ang="5400000" scaled="1"/>
                </a:gradFill>
                <a:cs typeface="+mn-ea"/>
                <a:sym typeface="+mn-lt"/>
              </a:endParaRPr>
            </a:p>
          </p:txBody>
        </p:sp>
        <p:cxnSp>
          <p:nvCxnSpPr>
            <p:cNvPr id="72" name="直接连接符 71"/>
            <p:cNvCxnSpPr/>
            <p:nvPr/>
          </p:nvCxnSpPr>
          <p:spPr>
            <a:xfrm>
              <a:off x="4602496" y="2705479"/>
              <a:ext cx="2935705" cy="0"/>
            </a:xfrm>
            <a:prstGeom prst="line">
              <a:avLst/>
            </a:prstGeom>
            <a:grpFill/>
            <a:ln>
              <a:gradFill>
                <a:gsLst>
                  <a:gs pos="0">
                    <a:srgbClr val="1B82FF"/>
                  </a:gs>
                  <a:gs pos="100000">
                    <a:srgbClr val="4BD7FF"/>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602496" y="3907549"/>
              <a:ext cx="2935705" cy="0"/>
            </a:xfrm>
            <a:prstGeom prst="line">
              <a:avLst/>
            </a:prstGeom>
            <a:grpFill/>
            <a:ln>
              <a:gradFill>
                <a:gsLst>
                  <a:gs pos="0">
                    <a:schemeClr val="accent1">
                      <a:lumMod val="5000"/>
                      <a:lumOff val="95000"/>
                    </a:schemeClr>
                  </a:gs>
                  <a:gs pos="0">
                    <a:srgbClr val="4BD7FF"/>
                  </a:gs>
                  <a:gs pos="100000">
                    <a:srgbClr val="1B82FF"/>
                  </a:gs>
                </a:gsLst>
                <a:lin ang="5400000" scaled="1"/>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500" fill="hold"/>
                                        <p:tgtEl>
                                          <p:spTgt spid="69"/>
                                        </p:tgtEl>
                                        <p:attrNameLst>
                                          <p:attrName>ppt_x</p:attrName>
                                        </p:attrNameLst>
                                      </p:cBhvr>
                                      <p:tavLst>
                                        <p:tav tm="0">
                                          <p:val>
                                            <p:strVal val="#ppt_x"/>
                                          </p:val>
                                        </p:tav>
                                        <p:tav tm="100000">
                                          <p:val>
                                            <p:strVal val="#ppt_x"/>
                                          </p:val>
                                        </p:tav>
                                      </p:tavLst>
                                    </p:anim>
                                    <p:anim calcmode="lin" valueType="num">
                                      <p:cBhvr additive="base">
                                        <p:cTn id="1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需求发布</a:t>
              </a:r>
              <a:endParaRPr lang="zh-CN" altLang="en-US" b="1" dirty="0">
                <a:solidFill>
                  <a:srgbClr val="4BD7FF"/>
                </a:solidFill>
                <a:cs typeface="+mn-ea"/>
                <a:sym typeface="+mn-lt"/>
              </a:endParaRPr>
            </a:p>
          </p:txBody>
        </p:sp>
      </p:grpSp>
      <p:sp>
        <p:nvSpPr>
          <p:cNvPr id="3" name="文本框 2"/>
          <p:cNvSpPr txBox="1"/>
          <p:nvPr/>
        </p:nvSpPr>
        <p:spPr>
          <a:xfrm>
            <a:off x="525145" y="679450"/>
            <a:ext cx="9438640" cy="398780"/>
          </a:xfrm>
          <a:prstGeom prst="rect">
            <a:avLst/>
          </a:prstGeom>
          <a:noFill/>
        </p:spPr>
        <p:txBody>
          <a:bodyPr wrap="square" rtlCol="0">
            <a:spAutoFit/>
          </a:bodyPr>
          <a:p>
            <a:pPr indent="457200"/>
            <a:r>
              <a:rPr lang="en-US" altLang="zh-CN" sz="2000" dirty="0">
                <a:solidFill>
                  <a:srgbClr val="4BD7FF"/>
                </a:solidFill>
                <a:cs typeface="+mn-ea"/>
              </a:rPr>
              <a:t>1</a:t>
            </a:r>
            <a:r>
              <a:rPr lang="zh-CN" altLang="en-US" sz="2000" dirty="0">
                <a:solidFill>
                  <a:srgbClr val="4BD7FF"/>
                </a:solidFill>
                <a:cs typeface="+mn-ea"/>
              </a:rPr>
              <a:t>、在首页</a:t>
            </a:r>
            <a:r>
              <a:rPr lang="zh-CN" altLang="en-US" sz="2000" dirty="0">
                <a:solidFill>
                  <a:srgbClr val="4BD7FF"/>
                </a:solidFill>
                <a:cs typeface="+mn-ea"/>
              </a:rPr>
              <a:t>或企业控制台中，点击发布融资需求即可跳转至融资需求发布</a:t>
            </a:r>
            <a:r>
              <a:rPr lang="zh-CN" altLang="en-US" sz="2000" dirty="0">
                <a:solidFill>
                  <a:srgbClr val="4BD7FF"/>
                </a:solidFill>
                <a:cs typeface="+mn-ea"/>
              </a:rPr>
              <a:t>页面</a:t>
            </a:r>
            <a:endParaRPr lang="zh-CN" altLang="en-US" sz="2000" dirty="0">
              <a:solidFill>
                <a:srgbClr val="4BD7FF"/>
              </a:solidFill>
              <a:cs typeface="+mn-ea"/>
            </a:endParaRPr>
          </a:p>
        </p:txBody>
      </p:sp>
      <p:pic>
        <p:nvPicPr>
          <p:cNvPr id="2" name="图片 1"/>
          <p:cNvPicPr>
            <a:picLocks noChangeAspect="1"/>
          </p:cNvPicPr>
          <p:nvPr>
            <p:custDataLst>
              <p:tags r:id="rId1"/>
            </p:custDataLst>
          </p:nvPr>
        </p:nvPicPr>
        <p:blipFill>
          <a:blip r:embed="rId2"/>
          <a:stretch>
            <a:fillRect/>
          </a:stretch>
        </p:blipFill>
        <p:spPr>
          <a:xfrm>
            <a:off x="709295" y="1628775"/>
            <a:ext cx="3212465" cy="4428490"/>
          </a:xfrm>
          <a:prstGeom prst="rect">
            <a:avLst/>
          </a:prstGeom>
        </p:spPr>
      </p:pic>
      <p:pic>
        <p:nvPicPr>
          <p:cNvPr id="8" name="图片 7"/>
          <p:cNvPicPr>
            <a:picLocks noChangeAspect="1"/>
          </p:cNvPicPr>
          <p:nvPr>
            <p:custDataLst>
              <p:tags r:id="rId3"/>
            </p:custDataLst>
          </p:nvPr>
        </p:nvPicPr>
        <p:blipFill>
          <a:blip r:embed="rId4"/>
          <a:stretch>
            <a:fillRect/>
          </a:stretch>
        </p:blipFill>
        <p:spPr>
          <a:xfrm>
            <a:off x="4410710" y="1628775"/>
            <a:ext cx="6964045" cy="4428490"/>
          </a:xfrm>
          <a:prstGeom prst="rect">
            <a:avLst/>
          </a:prstGeom>
        </p:spPr>
      </p:pic>
    </p:spTree>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5186626" cy="368300"/>
            <a:chOff x="382276" y="202078"/>
            <a:chExt cx="5186626"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4303131" cy="368300"/>
            </a:xfrm>
            <a:prstGeom prst="rect">
              <a:avLst/>
            </a:prstGeom>
            <a:noFill/>
          </p:spPr>
          <p:txBody>
            <a:bodyPr wrap="square" rtlCol="0">
              <a:spAutoFit/>
            </a:bodyPr>
            <a:lstStyle/>
            <a:p>
              <a:r>
                <a:rPr lang="zh-CN" altLang="en-US" b="1" dirty="0">
                  <a:solidFill>
                    <a:srgbClr val="4BD7FF"/>
                  </a:solidFill>
                  <a:cs typeface="+mn-ea"/>
                  <a:sym typeface="+mn-lt"/>
                </a:rPr>
                <a:t>需求发布</a:t>
              </a:r>
              <a:r>
                <a:rPr lang="en-US" altLang="zh-CN" b="1" dirty="0">
                  <a:solidFill>
                    <a:srgbClr val="4BD7FF"/>
                  </a:solidFill>
                  <a:cs typeface="+mn-ea"/>
                  <a:sym typeface="+mn-lt"/>
                </a:rPr>
                <a:t>-</a:t>
              </a:r>
              <a:r>
                <a:rPr lang="zh-CN" altLang="en-US" b="1" dirty="0">
                  <a:solidFill>
                    <a:srgbClr val="4BD7FF"/>
                  </a:solidFill>
                  <a:cs typeface="+mn-ea"/>
                  <a:sym typeface="+mn-lt"/>
                </a:rPr>
                <a:t>确认</a:t>
              </a:r>
              <a:r>
                <a:rPr lang="zh-CN" altLang="en-US" b="1" dirty="0">
                  <a:solidFill>
                    <a:srgbClr val="4BD7FF"/>
                  </a:solidFill>
                  <a:cs typeface="+mn-ea"/>
                  <a:sym typeface="+mn-lt"/>
                </a:rPr>
                <a:t>需求</a:t>
              </a:r>
              <a:endParaRPr lang="zh-CN" altLang="en-US" b="1" dirty="0">
                <a:solidFill>
                  <a:srgbClr val="4BD7FF"/>
                </a:solidFill>
                <a:cs typeface="+mn-ea"/>
                <a:sym typeface="+mn-lt"/>
              </a:endParaRPr>
            </a:p>
          </p:txBody>
        </p:sp>
      </p:grpSp>
      <p:pic>
        <p:nvPicPr>
          <p:cNvPr id="2" name="图片 1"/>
          <p:cNvPicPr>
            <a:picLocks noChangeAspect="1"/>
          </p:cNvPicPr>
          <p:nvPr/>
        </p:nvPicPr>
        <p:blipFill>
          <a:blip r:embed="rId1"/>
          <a:stretch>
            <a:fillRect/>
          </a:stretch>
        </p:blipFill>
        <p:spPr>
          <a:xfrm>
            <a:off x="1167765" y="1417955"/>
            <a:ext cx="9633585" cy="5160645"/>
          </a:xfrm>
          <a:prstGeom prst="rect">
            <a:avLst/>
          </a:prstGeom>
        </p:spPr>
      </p:pic>
      <p:sp>
        <p:nvSpPr>
          <p:cNvPr id="7" name="文本框 6"/>
          <p:cNvSpPr txBox="1"/>
          <p:nvPr/>
        </p:nvSpPr>
        <p:spPr>
          <a:xfrm>
            <a:off x="657225" y="595630"/>
            <a:ext cx="10859135" cy="706755"/>
          </a:xfrm>
          <a:prstGeom prst="rect">
            <a:avLst/>
          </a:prstGeom>
          <a:noFill/>
        </p:spPr>
        <p:txBody>
          <a:bodyPr wrap="square" rtlCol="0">
            <a:spAutoFit/>
          </a:bodyPr>
          <a:p>
            <a:pPr indent="457200"/>
            <a:r>
              <a:rPr lang="en-US" altLang="zh-CN" sz="2000" dirty="0">
                <a:solidFill>
                  <a:srgbClr val="4BD7FF"/>
                </a:solidFill>
                <a:cs typeface="+mn-ea"/>
              </a:rPr>
              <a:t>2</a:t>
            </a:r>
            <a:r>
              <a:rPr lang="zh-CN" altLang="en-US" sz="2000" dirty="0">
                <a:solidFill>
                  <a:srgbClr val="4BD7FF"/>
                </a:solidFill>
                <a:cs typeface="+mn-ea"/>
              </a:rPr>
              <a:t>、在融资需求发布页面编辑需求信息，选择想要融资的金融机构即可提交，提交之后等待金融机构</a:t>
            </a:r>
            <a:r>
              <a:rPr lang="zh-CN" altLang="en-US" sz="2000" dirty="0">
                <a:solidFill>
                  <a:srgbClr val="4BD7FF"/>
                </a:solidFill>
                <a:cs typeface="+mn-ea"/>
              </a:rPr>
              <a:t>处理</a:t>
            </a:r>
            <a:endParaRPr lang="zh-CN" altLang="en-US" sz="2000" dirty="0">
              <a:solidFill>
                <a:srgbClr val="4BD7FF"/>
              </a:solidFill>
              <a:cs typeface="+mn-ea"/>
            </a:endParaRPr>
          </a:p>
        </p:txBody>
      </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需求发布</a:t>
              </a:r>
              <a:r>
                <a:rPr lang="en-US" altLang="zh-CN" b="1" dirty="0">
                  <a:solidFill>
                    <a:srgbClr val="4BD7FF"/>
                  </a:solidFill>
                  <a:cs typeface="+mn-ea"/>
                  <a:sym typeface="+mn-lt"/>
                </a:rPr>
                <a:t>-</a:t>
              </a:r>
              <a:r>
                <a:rPr lang="zh-CN" altLang="en-US" b="1" dirty="0">
                  <a:solidFill>
                    <a:srgbClr val="4BD7FF"/>
                  </a:solidFill>
                  <a:cs typeface="+mn-ea"/>
                  <a:sym typeface="+mn-lt"/>
                </a:rPr>
                <a:t>选择</a:t>
              </a:r>
              <a:r>
                <a:rPr lang="zh-CN" altLang="en-US" b="1" dirty="0">
                  <a:solidFill>
                    <a:srgbClr val="4BD7FF"/>
                  </a:solidFill>
                  <a:cs typeface="+mn-ea"/>
                  <a:sym typeface="+mn-lt"/>
                </a:rPr>
                <a:t>金融机构</a:t>
              </a:r>
              <a:endParaRPr lang="zh-CN" altLang="en-US" b="1" dirty="0">
                <a:solidFill>
                  <a:srgbClr val="4BD7FF"/>
                </a:solidFill>
                <a:cs typeface="+mn-ea"/>
                <a:sym typeface="+mn-lt"/>
              </a:endParaRPr>
            </a:p>
          </p:txBody>
        </p:sp>
      </p:grpSp>
      <p:pic>
        <p:nvPicPr>
          <p:cNvPr id="7" name="图片 6"/>
          <p:cNvPicPr>
            <a:picLocks noChangeAspect="1"/>
          </p:cNvPicPr>
          <p:nvPr/>
        </p:nvPicPr>
        <p:blipFill>
          <a:blip r:embed="rId1"/>
          <a:stretch>
            <a:fillRect/>
          </a:stretch>
        </p:blipFill>
        <p:spPr>
          <a:xfrm>
            <a:off x="1231265" y="1066165"/>
            <a:ext cx="9729470" cy="5476240"/>
          </a:xfrm>
          <a:prstGeom prst="rect">
            <a:avLst/>
          </a:prstGeom>
        </p:spPr>
      </p:pic>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711835" y="965200"/>
            <a:ext cx="10768330" cy="5544820"/>
          </a:xfrm>
          <a:prstGeom prst="rect">
            <a:avLst/>
          </a:prstGeom>
        </p:spPr>
      </p:pic>
      <p:grpSp>
        <p:nvGrpSpPr>
          <p:cNvPr id="6" name="组合 5"/>
          <p:cNvGrpSpPr/>
          <p:nvPr/>
        </p:nvGrpSpPr>
        <p:grpSpPr>
          <a:xfrm>
            <a:off x="382276" y="202078"/>
            <a:ext cx="4291324" cy="645160"/>
            <a:chOff x="382276" y="202078"/>
            <a:chExt cx="4291324" cy="645160"/>
          </a:xfrm>
        </p:grpSpPr>
        <p:grpSp>
          <p:nvGrpSpPr>
            <p:cNvPr id="5" name="组合 4"/>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1265771" y="202078"/>
              <a:ext cx="3407829" cy="645160"/>
            </a:xfrm>
            <a:prstGeom prst="rect">
              <a:avLst/>
            </a:prstGeom>
            <a:noFill/>
          </p:spPr>
          <p:txBody>
            <a:bodyPr wrap="square" rtlCol="0">
              <a:spAutoFit/>
            </a:bodyPr>
            <a:p>
              <a:r>
                <a:rPr lang="zh-CN" altLang="en-US" b="1" dirty="0">
                  <a:solidFill>
                    <a:srgbClr val="4BD7FF"/>
                  </a:solidFill>
                  <a:cs typeface="+mn-ea"/>
                  <a:sym typeface="+mn-lt"/>
                </a:rPr>
                <a:t>需求发布</a:t>
              </a:r>
              <a:r>
                <a:rPr lang="en-US" altLang="zh-CN" b="1" dirty="0">
                  <a:solidFill>
                    <a:srgbClr val="4BD7FF"/>
                  </a:solidFill>
                  <a:cs typeface="+mn-ea"/>
                  <a:sym typeface="+mn-lt"/>
                </a:rPr>
                <a:t>-</a:t>
              </a:r>
              <a:r>
                <a:rPr lang="zh-CN" altLang="en-US" b="1" dirty="0">
                  <a:solidFill>
                    <a:srgbClr val="4BD7FF"/>
                  </a:solidFill>
                  <a:cs typeface="+mn-ea"/>
                  <a:sym typeface="+mn-lt"/>
                </a:rPr>
                <a:t>提交申请</a:t>
              </a:r>
              <a:endParaRPr lang="zh-CN" altLang="en-US" b="1" dirty="0">
                <a:solidFill>
                  <a:srgbClr val="4BD7FF"/>
                </a:solidFill>
                <a:cs typeface="+mn-ea"/>
                <a:sym typeface="+mn-lt"/>
              </a:endParaRPr>
            </a:p>
            <a:p>
              <a:endParaRPr lang="zh-CN" altLang="en-US" b="1" dirty="0">
                <a:solidFill>
                  <a:srgbClr val="4BD7FF"/>
                </a:solidFill>
                <a:cs typeface="+mn-ea"/>
                <a:sym typeface="+mn-lt"/>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906780" y="826770"/>
            <a:ext cx="10377805" cy="5487035"/>
          </a:xfrm>
          <a:prstGeom prst="rect">
            <a:avLst/>
          </a:prstGeom>
        </p:spPr>
      </p:pic>
      <p:grpSp>
        <p:nvGrpSpPr>
          <p:cNvPr id="6" name="组合 5"/>
          <p:cNvGrpSpPr/>
          <p:nvPr/>
        </p:nvGrpSpPr>
        <p:grpSpPr>
          <a:xfrm>
            <a:off x="382276" y="202078"/>
            <a:ext cx="4291324" cy="368300"/>
            <a:chOff x="382276" y="202078"/>
            <a:chExt cx="4291324" cy="368300"/>
          </a:xfrm>
        </p:grpSpPr>
        <p:grpSp>
          <p:nvGrpSpPr>
            <p:cNvPr id="5" name="组合 4"/>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1265771" y="202078"/>
              <a:ext cx="3407829" cy="368300"/>
            </a:xfrm>
            <a:prstGeom prst="rect">
              <a:avLst/>
            </a:prstGeom>
            <a:noFill/>
          </p:spPr>
          <p:txBody>
            <a:bodyPr wrap="square" rtlCol="0">
              <a:spAutoFit/>
            </a:bodyPr>
            <a:p>
              <a:r>
                <a:rPr lang="zh-CN" altLang="en-US" b="1" dirty="0">
                  <a:solidFill>
                    <a:srgbClr val="4BD7FF"/>
                  </a:solidFill>
                  <a:cs typeface="+mn-ea"/>
                  <a:sym typeface="+mn-lt"/>
                </a:rPr>
                <a:t>需求发布</a:t>
              </a:r>
              <a:r>
                <a:rPr lang="en-US" altLang="zh-CN" b="1" dirty="0">
                  <a:solidFill>
                    <a:srgbClr val="4BD7FF"/>
                  </a:solidFill>
                  <a:cs typeface="+mn-ea"/>
                  <a:sym typeface="+mn-lt"/>
                </a:rPr>
                <a:t>-</a:t>
              </a:r>
              <a:r>
                <a:rPr lang="zh-CN" altLang="en-US" b="1" dirty="0">
                  <a:solidFill>
                    <a:srgbClr val="4BD7FF"/>
                  </a:solidFill>
                  <a:cs typeface="+mn-ea"/>
                  <a:sym typeface="+mn-lt"/>
                </a:rPr>
                <a:t>完结</a:t>
              </a:r>
              <a:endParaRPr lang="zh-CN" altLang="en-US" b="1" dirty="0">
                <a:solidFill>
                  <a:srgbClr val="4BD7FF"/>
                </a:solidFill>
                <a:cs typeface="+mn-ea"/>
                <a:sym typeface="+mn-lt"/>
              </a:endParaRPr>
            </a:p>
          </p:txBody>
        </p:sp>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账号</a:t>
              </a:r>
              <a:r>
                <a:rPr lang="zh-CN" altLang="en-US" b="1" dirty="0">
                  <a:solidFill>
                    <a:srgbClr val="4BD7FF"/>
                  </a:solidFill>
                  <a:cs typeface="+mn-ea"/>
                  <a:sym typeface="+mn-lt"/>
                </a:rPr>
                <a:t>登录注册</a:t>
              </a:r>
              <a:endParaRPr lang="zh-CN" altLang="en-US" b="1" dirty="0">
                <a:solidFill>
                  <a:srgbClr val="4BD7FF"/>
                </a:solidFill>
                <a:cs typeface="+mn-ea"/>
                <a:sym typeface="+mn-lt"/>
              </a:endParaRPr>
            </a:p>
          </p:txBody>
        </p:sp>
      </p:grpSp>
      <p:sp>
        <p:nvSpPr>
          <p:cNvPr id="31" name="object 8"/>
          <p:cNvSpPr txBox="1"/>
          <p:nvPr/>
        </p:nvSpPr>
        <p:spPr>
          <a:xfrm>
            <a:off x="679450" y="749300"/>
            <a:ext cx="10774680" cy="923290"/>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1</a:t>
            </a:r>
            <a:r>
              <a:rPr lang="zh-CN" altLang="en-US" sz="2000" dirty="0">
                <a:solidFill>
                  <a:srgbClr val="4BD7FF"/>
                </a:solidFill>
                <a:cs typeface="+mn-ea"/>
              </a:rPr>
              <a:t>、首次进入平台，申请产品或者发布需求需要登录，如果没有账号还需要先进行注册，账号登陆可点击右上角企业</a:t>
            </a:r>
            <a:r>
              <a:rPr lang="en-US" altLang="zh-CN" sz="2000" dirty="0">
                <a:solidFill>
                  <a:srgbClr val="4BD7FF"/>
                </a:solidFill>
                <a:cs typeface="+mn-ea"/>
              </a:rPr>
              <a:t>/</a:t>
            </a:r>
            <a:r>
              <a:rPr lang="zh-CN" altLang="en-US" sz="2000" dirty="0">
                <a:solidFill>
                  <a:srgbClr val="4BD7FF"/>
                </a:solidFill>
                <a:cs typeface="+mn-ea"/>
              </a:rPr>
              <a:t>个人登录</a:t>
            </a:r>
            <a:r>
              <a:rPr lang="zh-CN" altLang="en-US" sz="2000" dirty="0">
                <a:solidFill>
                  <a:srgbClr val="4BD7FF"/>
                </a:solidFill>
                <a:cs typeface="+mn-ea"/>
              </a:rPr>
              <a:t>跳转到登录界面</a:t>
            </a:r>
            <a:endParaRPr lang="zh-CN" altLang="en-US" sz="2000" dirty="0">
              <a:solidFill>
                <a:srgbClr val="4BD7FF"/>
              </a:solidFill>
              <a:cs typeface="+mn-ea"/>
            </a:endParaRPr>
          </a:p>
        </p:txBody>
      </p:sp>
      <p:pic>
        <p:nvPicPr>
          <p:cNvPr id="2" name="图片 1"/>
          <p:cNvPicPr>
            <a:picLocks noChangeAspect="1"/>
          </p:cNvPicPr>
          <p:nvPr>
            <p:custDataLst>
              <p:tags r:id="rId1"/>
            </p:custDataLst>
          </p:nvPr>
        </p:nvPicPr>
        <p:blipFill>
          <a:blip r:embed="rId2"/>
          <a:stretch>
            <a:fillRect/>
          </a:stretch>
        </p:blipFill>
        <p:spPr>
          <a:xfrm>
            <a:off x="657225" y="1826260"/>
            <a:ext cx="10774680" cy="4803140"/>
          </a:xfrm>
          <a:prstGeom prst="rect">
            <a:avLst/>
          </a:prstGeom>
        </p:spPr>
      </p:pic>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账号登录注册</a:t>
              </a:r>
              <a:endParaRPr lang="zh-CN" altLang="en-US" b="1" dirty="0">
                <a:solidFill>
                  <a:srgbClr val="4BD7FF"/>
                </a:solidFill>
                <a:cs typeface="+mn-ea"/>
                <a:sym typeface="+mn-lt"/>
              </a:endParaRPr>
            </a:p>
          </p:txBody>
        </p:sp>
      </p:grpSp>
      <p:sp>
        <p:nvSpPr>
          <p:cNvPr id="31" name="object 8"/>
          <p:cNvSpPr txBox="1"/>
          <p:nvPr/>
        </p:nvSpPr>
        <p:spPr>
          <a:xfrm>
            <a:off x="353645" y="702241"/>
            <a:ext cx="11100418" cy="923290"/>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a:t>
            </a:r>
            <a:r>
              <a:rPr lang="en-US" sz="2000" dirty="0">
                <a:solidFill>
                  <a:srgbClr val="4BD7FF"/>
                </a:solidFill>
                <a:cs typeface="+mn-ea"/>
              </a:rPr>
              <a:t>2</a:t>
            </a:r>
            <a:r>
              <a:rPr lang="zh-CN" altLang="en-US" sz="2000" dirty="0">
                <a:solidFill>
                  <a:srgbClr val="4BD7FF"/>
                </a:solidFill>
                <a:cs typeface="+mn-ea"/>
              </a:rPr>
              <a:t>、登陆页面，平台</a:t>
            </a:r>
            <a:r>
              <a:rPr lang="zh-CN" altLang="en-US" sz="2000" dirty="0">
                <a:solidFill>
                  <a:srgbClr val="4BD7FF"/>
                </a:solidFill>
                <a:cs typeface="+mn-ea"/>
              </a:rPr>
              <a:t>提供账号密码登录和手机号验证码登录两种方式</a:t>
            </a:r>
            <a:r>
              <a:rPr lang="zh-CN" altLang="en-US" sz="2000" dirty="0">
                <a:solidFill>
                  <a:srgbClr val="4BD7FF"/>
                </a:solidFill>
                <a:cs typeface="+mn-ea"/>
              </a:rPr>
              <a:t>进入系统，如果没有账号可点击注册按钮跳转至注册页面进行</a:t>
            </a:r>
            <a:r>
              <a:rPr lang="zh-CN" altLang="en-US" sz="2000" dirty="0">
                <a:solidFill>
                  <a:srgbClr val="4BD7FF"/>
                </a:solidFill>
                <a:cs typeface="+mn-ea"/>
              </a:rPr>
              <a:t>注册</a:t>
            </a:r>
            <a:endParaRPr lang="zh-CN" altLang="en-US" sz="2000" dirty="0">
              <a:solidFill>
                <a:srgbClr val="4BD7FF"/>
              </a:solidFill>
              <a:cs typeface="+mn-ea"/>
            </a:endParaRPr>
          </a:p>
        </p:txBody>
      </p:sp>
      <p:pic>
        <p:nvPicPr>
          <p:cNvPr id="2" name="图片 1" descr="/private/var/folders/1r/9_f1l9sn21v2cfqh7st73y3h0000gn/T/com.kingsoft.wpsoffice.mac/picturecompress_20231211150914/output_1.pngoutput_1"/>
          <p:cNvPicPr>
            <a:picLocks noChangeAspect="1"/>
          </p:cNvPicPr>
          <p:nvPr>
            <p:custDataLst>
              <p:tags r:id="rId1"/>
            </p:custDataLst>
          </p:nvPr>
        </p:nvPicPr>
        <p:blipFill>
          <a:blip r:embed="rId2"/>
          <a:stretch>
            <a:fillRect/>
          </a:stretch>
        </p:blipFill>
        <p:spPr>
          <a:xfrm>
            <a:off x="1029970" y="1845945"/>
            <a:ext cx="9502140" cy="4666615"/>
          </a:xfrm>
          <a:prstGeom prst="rect">
            <a:avLst/>
          </a:prstGeom>
        </p:spPr>
      </p:pic>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账号登录注册</a:t>
              </a:r>
              <a:endParaRPr lang="zh-CN" altLang="en-US" b="1" dirty="0">
                <a:solidFill>
                  <a:srgbClr val="4BD7FF"/>
                </a:solidFill>
                <a:cs typeface="+mn-ea"/>
                <a:sym typeface="+mn-lt"/>
              </a:endParaRPr>
            </a:p>
          </p:txBody>
        </p:sp>
      </p:grpSp>
      <p:sp>
        <p:nvSpPr>
          <p:cNvPr id="31" name="object 8"/>
          <p:cNvSpPr txBox="1"/>
          <p:nvPr/>
        </p:nvSpPr>
        <p:spPr>
          <a:xfrm>
            <a:off x="353645" y="749231"/>
            <a:ext cx="11100418" cy="461645"/>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a:t>
            </a:r>
            <a:r>
              <a:rPr lang="en-US" sz="2000" dirty="0">
                <a:solidFill>
                  <a:srgbClr val="4BD7FF"/>
                </a:solidFill>
                <a:cs typeface="+mn-ea"/>
              </a:rPr>
              <a:t>3</a:t>
            </a:r>
            <a:r>
              <a:rPr lang="zh-CN" altLang="en-US" sz="2000" dirty="0">
                <a:solidFill>
                  <a:srgbClr val="4BD7FF"/>
                </a:solidFill>
                <a:cs typeface="+mn-ea"/>
              </a:rPr>
              <a:t>、注册页面，按照页面提示输入对应的信息，输入完成之后点击注册即可完成注册</a:t>
            </a:r>
            <a:r>
              <a:rPr lang="zh-CN" altLang="en-US" sz="2000" dirty="0">
                <a:solidFill>
                  <a:srgbClr val="4BD7FF"/>
                </a:solidFill>
                <a:cs typeface="+mn-ea"/>
              </a:rPr>
              <a:t>并登录</a:t>
            </a:r>
            <a:endParaRPr lang="zh-CN" altLang="en-US" sz="2000" dirty="0">
              <a:solidFill>
                <a:srgbClr val="4BD7FF"/>
              </a:solidFill>
              <a:cs typeface="+mn-ea"/>
            </a:endParaRPr>
          </a:p>
        </p:txBody>
      </p:sp>
      <p:pic>
        <p:nvPicPr>
          <p:cNvPr id="3" name="图片 2"/>
          <p:cNvPicPr>
            <a:picLocks noChangeAspect="1"/>
          </p:cNvPicPr>
          <p:nvPr>
            <p:custDataLst>
              <p:tags r:id="rId1"/>
            </p:custDataLst>
          </p:nvPr>
        </p:nvPicPr>
        <p:blipFill>
          <a:blip r:embed="rId2"/>
          <a:stretch>
            <a:fillRect/>
          </a:stretch>
        </p:blipFill>
        <p:spPr>
          <a:xfrm>
            <a:off x="862965" y="1540510"/>
            <a:ext cx="10030460" cy="4959985"/>
          </a:xfrm>
          <a:prstGeom prst="rect">
            <a:avLst/>
          </a:prstGeom>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5203190" cy="368300"/>
            <a:chOff x="382276" y="202078"/>
            <a:chExt cx="5203190"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561" y="202078"/>
              <a:ext cx="4319905"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账号登录注册</a:t>
              </a:r>
              <a:r>
                <a:rPr lang="en-US" altLang="zh-CN" b="1" dirty="0">
                  <a:solidFill>
                    <a:srgbClr val="4BD7FF"/>
                  </a:solidFill>
                  <a:cs typeface="+mn-ea"/>
                  <a:sym typeface="+mn-lt"/>
                </a:rPr>
                <a:t>-</a:t>
              </a:r>
              <a:r>
                <a:rPr lang="zh-CN" altLang="en-US" b="1" dirty="0">
                  <a:solidFill>
                    <a:srgbClr val="4BD7FF"/>
                  </a:solidFill>
                  <a:cs typeface="+mn-ea"/>
                  <a:sym typeface="+mn-lt"/>
                </a:rPr>
                <a:t>忘记密码</a:t>
              </a:r>
              <a:endParaRPr lang="zh-CN" altLang="en-US" b="1" dirty="0">
                <a:solidFill>
                  <a:srgbClr val="4BD7FF"/>
                </a:solidFill>
                <a:cs typeface="+mn-ea"/>
                <a:sym typeface="+mn-lt"/>
              </a:endParaRPr>
            </a:p>
          </p:txBody>
        </p:sp>
      </p:grpSp>
      <p:sp>
        <p:nvSpPr>
          <p:cNvPr id="31" name="object 8"/>
          <p:cNvSpPr txBox="1"/>
          <p:nvPr/>
        </p:nvSpPr>
        <p:spPr>
          <a:xfrm>
            <a:off x="353645" y="749231"/>
            <a:ext cx="11100418" cy="923290"/>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a:t>
            </a:r>
            <a:r>
              <a:rPr lang="zh-CN" altLang="en-US" sz="2000" dirty="0">
                <a:solidFill>
                  <a:srgbClr val="4BD7FF"/>
                </a:solidFill>
                <a:cs typeface="+mn-ea"/>
              </a:rPr>
              <a:t>忘记密码可以通过在登陆页面点击忘记密码，在忘记密码页面通过输入绑定手机号填写验证码后即可设置新的</a:t>
            </a:r>
            <a:r>
              <a:rPr lang="zh-CN" altLang="en-US" sz="2000" dirty="0">
                <a:solidFill>
                  <a:srgbClr val="4BD7FF"/>
                </a:solidFill>
                <a:cs typeface="+mn-ea"/>
              </a:rPr>
              <a:t>登陆密码</a:t>
            </a:r>
            <a:endParaRPr lang="zh-CN" altLang="en-US" sz="2000" dirty="0">
              <a:solidFill>
                <a:srgbClr val="4BD7FF"/>
              </a:solidFill>
              <a:cs typeface="+mn-ea"/>
            </a:endParaRPr>
          </a:p>
        </p:txBody>
      </p:sp>
      <p:cxnSp>
        <p:nvCxnSpPr>
          <p:cNvPr id="8" name="直接箭头连接符 7"/>
          <p:cNvCxnSpPr/>
          <p:nvPr/>
        </p:nvCxnSpPr>
        <p:spPr>
          <a:xfrm>
            <a:off x="5212715" y="4140835"/>
            <a:ext cx="568325" cy="0"/>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custDataLst>
              <p:tags r:id="rId1"/>
            </p:custDataLst>
          </p:nvPr>
        </p:nvPicPr>
        <p:blipFill>
          <a:blip r:embed="rId2"/>
          <a:stretch>
            <a:fillRect/>
          </a:stretch>
        </p:blipFill>
        <p:spPr>
          <a:xfrm>
            <a:off x="657225" y="1826260"/>
            <a:ext cx="4064635" cy="453263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137910" y="1826260"/>
            <a:ext cx="5123180" cy="4525010"/>
          </a:xfrm>
          <a:prstGeom prst="rect">
            <a:avLst/>
          </a:prstGeom>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企业绑定</a:t>
              </a:r>
              <a:endParaRPr lang="zh-CN" altLang="en-US" b="1" dirty="0">
                <a:solidFill>
                  <a:srgbClr val="4BD7FF"/>
                </a:solidFill>
                <a:cs typeface="+mn-ea"/>
                <a:sym typeface="+mn-lt"/>
              </a:endParaRPr>
            </a:p>
          </p:txBody>
        </p:sp>
      </p:grpSp>
      <p:sp>
        <p:nvSpPr>
          <p:cNvPr id="31" name="object 8"/>
          <p:cNvSpPr txBox="1"/>
          <p:nvPr/>
        </p:nvSpPr>
        <p:spPr>
          <a:xfrm>
            <a:off x="353645" y="749231"/>
            <a:ext cx="11100418" cy="923290"/>
          </a:xfrm>
          <a:prstGeom prst="rect">
            <a:avLst/>
          </a:prstGeom>
        </p:spPr>
        <p:txBody>
          <a:bodyPr vert="horz" wrap="square" lIns="0" tIns="0" rIns="0" bIns="0" rtlCol="0">
            <a:spAutoFit/>
          </a:bodyPr>
          <a:lstStyle/>
          <a:p>
            <a:pPr marL="12700" marR="5080" indent="457200">
              <a:lnSpc>
                <a:spcPct val="150000"/>
              </a:lnSpc>
            </a:pPr>
            <a:r>
              <a:rPr lang="en-US" sz="2000" dirty="0">
                <a:solidFill>
                  <a:srgbClr val="4BD7FF"/>
                </a:solidFill>
                <a:cs typeface="+mn-ea"/>
              </a:rPr>
              <a:t>1</a:t>
            </a:r>
            <a:r>
              <a:rPr lang="zh-CN" altLang="en-US" sz="2000" dirty="0">
                <a:solidFill>
                  <a:srgbClr val="4BD7FF"/>
                </a:solidFill>
                <a:cs typeface="+mn-ea"/>
              </a:rPr>
              <a:t>、账号注册登录完成后，可点击右上角用户名称进入企业控制台，在企业控制台进行企业的</a:t>
            </a:r>
            <a:r>
              <a:rPr lang="zh-CN" altLang="en-US" sz="2000" dirty="0">
                <a:solidFill>
                  <a:srgbClr val="4BD7FF"/>
                </a:solidFill>
                <a:cs typeface="+mn-ea"/>
              </a:rPr>
              <a:t>绑定</a:t>
            </a:r>
            <a:endParaRPr lang="zh-CN" altLang="en-US" sz="2000" dirty="0">
              <a:solidFill>
                <a:srgbClr val="4BD7FF"/>
              </a:solidFill>
              <a:cs typeface="+mn-ea"/>
            </a:endParaRPr>
          </a:p>
        </p:txBody>
      </p:sp>
      <p:pic>
        <p:nvPicPr>
          <p:cNvPr id="3" name="图片 2"/>
          <p:cNvPicPr>
            <a:picLocks noChangeAspect="1"/>
          </p:cNvPicPr>
          <p:nvPr>
            <p:custDataLst>
              <p:tags r:id="rId1"/>
            </p:custDataLst>
          </p:nvPr>
        </p:nvPicPr>
        <p:blipFill>
          <a:blip r:embed="rId2"/>
          <a:stretch>
            <a:fillRect/>
          </a:stretch>
        </p:blipFill>
        <p:spPr>
          <a:xfrm>
            <a:off x="825500" y="1826260"/>
            <a:ext cx="9958705" cy="4655820"/>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企业</a:t>
              </a:r>
              <a:r>
                <a:rPr lang="zh-CN" altLang="en-US" b="1" dirty="0">
                  <a:solidFill>
                    <a:srgbClr val="4BD7FF"/>
                  </a:solidFill>
                  <a:cs typeface="+mn-ea"/>
                  <a:sym typeface="+mn-lt"/>
                </a:rPr>
                <a:t>绑定</a:t>
              </a:r>
              <a:endParaRPr lang="zh-CN" altLang="en-US" b="1" dirty="0">
                <a:solidFill>
                  <a:srgbClr val="4BD7FF"/>
                </a:solidFill>
                <a:cs typeface="+mn-ea"/>
                <a:sym typeface="+mn-lt"/>
              </a:endParaRPr>
            </a:p>
          </p:txBody>
        </p:sp>
      </p:grpSp>
      <p:sp>
        <p:nvSpPr>
          <p:cNvPr id="31" name="object 8"/>
          <p:cNvSpPr txBox="1"/>
          <p:nvPr/>
        </p:nvSpPr>
        <p:spPr>
          <a:xfrm>
            <a:off x="353645" y="749231"/>
            <a:ext cx="11100418" cy="461645"/>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2</a:t>
            </a:r>
            <a:r>
              <a:rPr lang="zh-CN" altLang="en-US" sz="2000" dirty="0">
                <a:solidFill>
                  <a:srgbClr val="4BD7FF"/>
                </a:solidFill>
                <a:cs typeface="+mn-ea"/>
              </a:rPr>
              <a:t>、绑定企业，在企业控制台点击企业绑定即可跳转至绑定</a:t>
            </a:r>
            <a:r>
              <a:rPr lang="zh-CN" altLang="en-US" sz="2000" dirty="0">
                <a:solidFill>
                  <a:srgbClr val="4BD7FF"/>
                </a:solidFill>
                <a:cs typeface="+mn-ea"/>
              </a:rPr>
              <a:t>企业界面</a:t>
            </a:r>
            <a:endParaRPr lang="zh-CN" altLang="en-US" sz="2000" dirty="0">
              <a:solidFill>
                <a:srgbClr val="4BD7FF"/>
              </a:solidFill>
              <a:cs typeface="+mn-ea"/>
            </a:endParaRPr>
          </a:p>
        </p:txBody>
      </p:sp>
      <p:pic>
        <p:nvPicPr>
          <p:cNvPr id="2" name="图片 1"/>
          <p:cNvPicPr>
            <a:picLocks noChangeAspect="1"/>
          </p:cNvPicPr>
          <p:nvPr>
            <p:custDataLst>
              <p:tags r:id="rId1"/>
            </p:custDataLst>
          </p:nvPr>
        </p:nvPicPr>
        <p:blipFill>
          <a:blip r:embed="rId2"/>
          <a:stretch>
            <a:fillRect/>
          </a:stretch>
        </p:blipFill>
        <p:spPr>
          <a:xfrm>
            <a:off x="862965" y="1539875"/>
            <a:ext cx="10080625" cy="4832350"/>
          </a:xfrm>
          <a:prstGeom prst="rect">
            <a:avLst/>
          </a:prstGeom>
        </p:spPr>
      </p:pic>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22041"/>
        </a:solidFill>
        <a:effectLst/>
      </p:bgPr>
    </p:bg>
    <p:spTree>
      <p:nvGrpSpPr>
        <p:cNvPr id="1" name=""/>
        <p:cNvGrpSpPr/>
        <p:nvPr/>
      </p:nvGrpSpPr>
      <p:grpSpPr>
        <a:xfrm>
          <a:off x="0" y="0"/>
          <a:ext cx="0" cy="0"/>
          <a:chOff x="0" y="0"/>
          <a:chExt cx="0" cy="0"/>
        </a:xfrm>
      </p:grpSpPr>
      <p:grpSp>
        <p:nvGrpSpPr>
          <p:cNvPr id="6" name="组合 5"/>
          <p:cNvGrpSpPr/>
          <p:nvPr/>
        </p:nvGrpSpPr>
        <p:grpSpPr>
          <a:xfrm>
            <a:off x="382276" y="202078"/>
            <a:ext cx="4291324" cy="368300"/>
            <a:chOff x="382276" y="202078"/>
            <a:chExt cx="4291324" cy="368300"/>
          </a:xfrm>
        </p:grpSpPr>
        <p:grpSp>
          <p:nvGrpSpPr>
            <p:cNvPr id="4" name="组合 3"/>
            <p:cNvGrpSpPr/>
            <p:nvPr/>
          </p:nvGrpSpPr>
          <p:grpSpPr>
            <a:xfrm>
              <a:off x="382276" y="269854"/>
              <a:ext cx="604607" cy="274860"/>
              <a:chOff x="775976" y="295254"/>
              <a:chExt cx="604607" cy="274860"/>
            </a:xfrm>
          </p:grpSpPr>
          <p:grpSp>
            <p:nvGrpSpPr>
              <p:cNvPr id="18" name="组合 17"/>
              <p:cNvGrpSpPr/>
              <p:nvPr/>
            </p:nvGrpSpPr>
            <p:grpSpPr>
              <a:xfrm rot="2788198">
                <a:off x="784307" y="286923"/>
                <a:ext cx="266582" cy="283243"/>
                <a:chOff x="4389120" y="2293620"/>
                <a:chExt cx="609600" cy="647700"/>
              </a:xfrm>
            </p:grpSpPr>
            <p:cxnSp>
              <p:nvCxnSpPr>
                <p:cNvPr id="19" name="直接连接符 18"/>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rot="2788198">
                <a:off x="938001" y="286923"/>
                <a:ext cx="266582" cy="283243"/>
                <a:chOff x="4389120" y="2293620"/>
                <a:chExt cx="609600" cy="647700"/>
              </a:xfrm>
            </p:grpSpPr>
            <p:cxnSp>
              <p:nvCxnSpPr>
                <p:cNvPr id="22" name="直接连接符 21"/>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rot="2788198">
                <a:off x="1105671" y="295201"/>
                <a:ext cx="266582" cy="283243"/>
                <a:chOff x="4389120" y="2293620"/>
                <a:chExt cx="609600" cy="647700"/>
              </a:xfrm>
            </p:grpSpPr>
            <p:cxnSp>
              <p:nvCxnSpPr>
                <p:cNvPr id="25" name="直接连接符 24"/>
                <p:cNvCxnSpPr/>
                <p:nvPr/>
              </p:nvCxnSpPr>
              <p:spPr>
                <a:xfrm>
                  <a:off x="4389120" y="2324100"/>
                  <a:ext cx="609600" cy="0"/>
                </a:xfrm>
                <a:prstGeom prst="line">
                  <a:avLst/>
                </a:prstGeom>
                <a:ln w="25400">
                  <a:gradFill flip="none" rotWithShape="1">
                    <a:gsLst>
                      <a:gs pos="0">
                        <a:srgbClr val="4BD7FF">
                          <a:alpha val="0"/>
                        </a:srgbClr>
                      </a:gs>
                      <a:gs pos="100000">
                        <a:srgbClr val="1B82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968240" y="2293620"/>
                  <a:ext cx="0" cy="647700"/>
                </a:xfrm>
                <a:prstGeom prst="line">
                  <a:avLst/>
                </a:prstGeom>
                <a:ln w="25400">
                  <a:gradFill flip="none" rotWithShape="1">
                    <a:gsLst>
                      <a:gs pos="100000">
                        <a:srgbClr val="4BD7FF">
                          <a:alpha val="0"/>
                        </a:srgbClr>
                      </a:gs>
                      <a:gs pos="0">
                        <a:srgbClr val="1B82FF"/>
                      </a:gs>
                    </a:gsLst>
                    <a:lin ang="16200000" scaled="1"/>
                    <a:tileRect/>
                  </a:gradFill>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265771" y="202078"/>
              <a:ext cx="3407829" cy="368300"/>
            </a:xfrm>
            <a:prstGeom prst="rect">
              <a:avLst/>
            </a:prstGeom>
            <a:noFill/>
          </p:spPr>
          <p:txBody>
            <a:bodyPr wrap="square" rtlCol="0">
              <a:spAutoFit/>
            </a:bodyPr>
            <a:lstStyle/>
            <a:p>
              <a:r>
                <a:rPr lang="zh-CN" altLang="en-US" b="1" dirty="0">
                  <a:solidFill>
                    <a:srgbClr val="4BD7FF"/>
                  </a:solidFill>
                  <a:cs typeface="+mn-ea"/>
                  <a:sym typeface="+mn-lt"/>
                </a:rPr>
                <a:t>企业入驻</a:t>
              </a:r>
              <a:r>
                <a:rPr lang="en-US" altLang="zh-CN" b="1" dirty="0">
                  <a:solidFill>
                    <a:srgbClr val="4BD7FF"/>
                  </a:solidFill>
                  <a:cs typeface="+mn-ea"/>
                  <a:sym typeface="+mn-lt"/>
                </a:rPr>
                <a:t>-</a:t>
              </a:r>
              <a:r>
                <a:rPr lang="zh-CN" altLang="en-US" b="1" dirty="0">
                  <a:solidFill>
                    <a:srgbClr val="4BD7FF"/>
                  </a:solidFill>
                  <a:cs typeface="+mn-ea"/>
                  <a:sym typeface="+mn-lt"/>
                </a:rPr>
                <a:t>企业</a:t>
              </a:r>
              <a:r>
                <a:rPr lang="zh-CN" altLang="en-US" b="1" dirty="0">
                  <a:solidFill>
                    <a:srgbClr val="4BD7FF"/>
                  </a:solidFill>
                  <a:cs typeface="+mn-ea"/>
                  <a:sym typeface="+mn-lt"/>
                </a:rPr>
                <a:t>绑定</a:t>
              </a:r>
              <a:endParaRPr lang="zh-CN" altLang="en-US" b="1" dirty="0">
                <a:solidFill>
                  <a:srgbClr val="4BD7FF"/>
                </a:solidFill>
                <a:cs typeface="+mn-ea"/>
                <a:sym typeface="+mn-lt"/>
              </a:endParaRPr>
            </a:p>
          </p:txBody>
        </p:sp>
      </p:grpSp>
      <p:sp>
        <p:nvSpPr>
          <p:cNvPr id="31" name="object 8"/>
          <p:cNvSpPr txBox="1"/>
          <p:nvPr/>
        </p:nvSpPr>
        <p:spPr>
          <a:xfrm>
            <a:off x="353645" y="749231"/>
            <a:ext cx="11100418" cy="923290"/>
          </a:xfrm>
          <a:prstGeom prst="rect">
            <a:avLst/>
          </a:prstGeom>
        </p:spPr>
        <p:txBody>
          <a:bodyPr vert="horz" wrap="square" lIns="0" tIns="0" rIns="0" bIns="0" rtlCol="0">
            <a:spAutoFit/>
          </a:bodyPr>
          <a:lstStyle/>
          <a:p>
            <a:pPr marL="12700" marR="5080" indent="457200">
              <a:lnSpc>
                <a:spcPct val="150000"/>
              </a:lnSpc>
            </a:pPr>
            <a:r>
              <a:rPr lang="en-US" altLang="zh-CN" sz="2000" dirty="0">
                <a:solidFill>
                  <a:srgbClr val="4BD7FF"/>
                </a:solidFill>
                <a:cs typeface="+mn-ea"/>
              </a:rPr>
              <a:t> 3</a:t>
            </a:r>
            <a:r>
              <a:rPr lang="zh-CN" altLang="en-US" sz="2000" dirty="0">
                <a:solidFill>
                  <a:srgbClr val="4BD7FF"/>
                </a:solidFill>
                <a:cs typeface="+mn-ea"/>
              </a:rPr>
              <a:t>、绑定企业，在企业绑定页面点击绑定企业即可打开企业绑定窗口，填写企业信息之后即可</a:t>
            </a:r>
            <a:r>
              <a:rPr lang="zh-CN" altLang="en-US" sz="2000" dirty="0">
                <a:solidFill>
                  <a:srgbClr val="4BD7FF"/>
                </a:solidFill>
                <a:cs typeface="+mn-ea"/>
              </a:rPr>
              <a:t>完成绑定</a:t>
            </a:r>
            <a:endParaRPr lang="zh-CN" altLang="en-US" sz="2000" dirty="0">
              <a:solidFill>
                <a:srgbClr val="4BD7FF"/>
              </a:solidFill>
              <a:cs typeface="+mn-ea"/>
            </a:endParaRPr>
          </a:p>
        </p:txBody>
      </p:sp>
      <p:cxnSp>
        <p:nvCxnSpPr>
          <p:cNvPr id="10" name="直接箭头连接符 9"/>
          <p:cNvCxnSpPr/>
          <p:nvPr/>
        </p:nvCxnSpPr>
        <p:spPr>
          <a:xfrm>
            <a:off x="6701790" y="4048760"/>
            <a:ext cx="624840" cy="0"/>
          </a:xfrm>
          <a:prstGeom prst="straightConnector1">
            <a:avLst/>
          </a:prstGeom>
          <a:ln w="53975" cmpd="sng">
            <a:solidFill>
              <a:srgbClr val="00B0F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a:stretch>
            <a:fillRect/>
          </a:stretch>
        </p:blipFill>
        <p:spPr>
          <a:xfrm>
            <a:off x="7500620" y="2202180"/>
            <a:ext cx="4057015" cy="316420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657225" y="2002155"/>
            <a:ext cx="5678805" cy="4076065"/>
          </a:xfrm>
          <a:prstGeom prst="rect">
            <a:avLst/>
          </a:prstGeom>
        </p:spPr>
      </p:pic>
    </p:spTree>
  </p:cSld>
  <p:clrMapOvr>
    <a:masterClrMapping/>
  </p:clrMapOvr>
  <p:transition spd="med">
    <p:pull/>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YzA1MjkxMDA1MjViMmRjMzg4YmJiZDRhYmM0MDU0YjUifQ=="/>
  <p:tag name="KSO_WPP_MARK_KEY" val="2ec8012d-16a9-4631-b985-210c3fe3acc5"/>
  <p:tag name="commondata" val="eyJoZGlkIjoiNDRiNzgyZGZmYzVmZjg1MDQ5N2QyZDZiZTVmZmU0ZmI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1173</Words>
  <Application>WPS 演示</Application>
  <PresentationFormat>宽屏</PresentationFormat>
  <Paragraphs>136</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微软雅黑</vt:lpstr>
      <vt:lpstr>Calibri</vt:lpstr>
      <vt:lpstr>Arial Unicode MS</vt:lpstr>
      <vt:lpstr>Stencil</vt:lpstr>
      <vt:lpstr>Gabriola</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All about you</cp:lastModifiedBy>
  <cp:revision>79</cp:revision>
  <dcterms:created xsi:type="dcterms:W3CDTF">2023-12-11T07:27:00Z</dcterms:created>
  <dcterms:modified xsi:type="dcterms:W3CDTF">2024-01-04T08:50:25Z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49390029E44C40B3818B92A90E94D198</vt:lpwstr>
  </property>
  <property fmtid="{D5CDD505-2E9C-101B-9397-08002B2CF9AE}" pid="3" name="KSOProductBuildVer">
    <vt:lpwstr>2052-12.1.0.16120</vt:lpwstr>
  </property>
</Properties>
</file>